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8" r:id="rId1"/>
  </p:sldMasterIdLst>
  <p:notesMasterIdLst>
    <p:notesMasterId r:id="rId51"/>
  </p:notesMasterIdLst>
  <p:sldIdLst>
    <p:sldId id="322" r:id="rId2"/>
    <p:sldId id="323" r:id="rId3"/>
    <p:sldId id="303" r:id="rId4"/>
    <p:sldId id="329" r:id="rId5"/>
    <p:sldId id="339" r:id="rId6"/>
    <p:sldId id="330" r:id="rId7"/>
    <p:sldId id="338" r:id="rId8"/>
    <p:sldId id="316" r:id="rId9"/>
    <p:sldId id="320" r:id="rId10"/>
    <p:sldId id="307" r:id="rId11"/>
    <p:sldId id="304" r:id="rId12"/>
    <p:sldId id="315" r:id="rId13"/>
    <p:sldId id="325" r:id="rId14"/>
    <p:sldId id="326" r:id="rId15"/>
    <p:sldId id="324" r:id="rId16"/>
    <p:sldId id="305" r:id="rId17"/>
    <p:sldId id="306" r:id="rId18"/>
    <p:sldId id="308" r:id="rId19"/>
    <p:sldId id="310" r:id="rId20"/>
    <p:sldId id="314" r:id="rId21"/>
    <p:sldId id="312" r:id="rId22"/>
    <p:sldId id="311" r:id="rId23"/>
    <p:sldId id="313" r:id="rId24"/>
    <p:sldId id="327" r:id="rId25"/>
    <p:sldId id="271" r:id="rId26"/>
    <p:sldId id="321" r:id="rId27"/>
    <p:sldId id="288" r:id="rId28"/>
    <p:sldId id="267" r:id="rId29"/>
    <p:sldId id="299" r:id="rId30"/>
    <p:sldId id="257" r:id="rId31"/>
    <p:sldId id="272" r:id="rId32"/>
    <p:sldId id="268" r:id="rId33"/>
    <p:sldId id="294" r:id="rId34"/>
    <p:sldId id="287" r:id="rId35"/>
    <p:sldId id="284" r:id="rId36"/>
    <p:sldId id="275" r:id="rId37"/>
    <p:sldId id="285" r:id="rId38"/>
    <p:sldId id="289" r:id="rId39"/>
    <p:sldId id="290" r:id="rId40"/>
    <p:sldId id="297" r:id="rId41"/>
    <p:sldId id="278" r:id="rId42"/>
    <p:sldId id="282" r:id="rId43"/>
    <p:sldId id="269" r:id="rId44"/>
    <p:sldId id="298" r:id="rId45"/>
    <p:sldId id="283" r:id="rId46"/>
    <p:sldId id="295" r:id="rId47"/>
    <p:sldId id="296" r:id="rId48"/>
    <p:sldId id="265" r:id="rId49"/>
    <p:sldId id="258" r:id="rId5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02BAB1"/>
    <a:srgbClr val="6ADBD9"/>
    <a:srgbClr val="66CCFF"/>
    <a:srgbClr val="DDDDDD"/>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94007" autoAdjust="0"/>
  </p:normalViewPr>
  <p:slideViewPr>
    <p:cSldViewPr snapToGrid="0">
      <p:cViewPr varScale="1">
        <p:scale>
          <a:sx n="103" d="100"/>
          <a:sy n="103" d="100"/>
        </p:scale>
        <p:origin x="864" y="156"/>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Recebidas</a:t>
          </a:r>
        </a:p>
        <a:p>
          <a:r>
            <a:rPr lang="pt-BR" sz="1200" dirty="0">
              <a:solidFill>
                <a:srgbClr val="434343"/>
              </a:solidFill>
              <a:latin typeface="Open Sans" panose="020B0604020202020204" charset="0"/>
              <a:ea typeface="Open Sans" panose="020B0604020202020204" charset="0"/>
              <a:cs typeface="Open Sans" panose="020B0604020202020204" charset="0"/>
            </a:rPr>
            <a:t>300</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Construídas</a:t>
          </a:r>
        </a:p>
        <a:p>
          <a:r>
            <a:rPr lang="pt-BR" sz="1200" dirty="0">
              <a:solidFill>
                <a:srgbClr val="434343"/>
              </a:solidFill>
              <a:latin typeface="Open Sans" panose="020B0604020202020204" charset="0"/>
              <a:ea typeface="Open Sans" panose="020B0604020202020204" charset="0"/>
              <a:cs typeface="Open Sans" panose="020B0604020202020204" charset="0"/>
            </a:rPr>
            <a:t>+30 = 330</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 </a:t>
          </a:r>
        </a:p>
        <a:p>
          <a:r>
            <a:rPr lang="pt-BR" sz="1200" dirty="0">
              <a:solidFill>
                <a:srgbClr val="434343"/>
              </a:solidFill>
              <a:latin typeface="Open Sans" panose="020B0604020202020204" charset="0"/>
              <a:ea typeface="Open Sans" panose="020B0604020202020204" charset="0"/>
              <a:cs typeface="Open Sans" panose="020B0604020202020204" charset="0"/>
            </a:rPr>
            <a:t>290</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latin typeface="Open Sans" panose="020B0604020202020204" charset="0"/>
              <a:ea typeface="Open Sans" panose="020B0604020202020204" charset="0"/>
              <a:cs typeface="Open Sans" panose="020B0604020202020204" charset="0"/>
            </a:rPr>
            <a:t>Modelo final </a:t>
          </a:r>
        </a:p>
        <a:p>
          <a:r>
            <a:rPr lang="pt-BR" sz="1200" dirty="0">
              <a:latin typeface="Open Sans" panose="020B0604020202020204" charset="0"/>
              <a:ea typeface="Open Sans" panose="020B0604020202020204" charset="0"/>
              <a:cs typeface="Open Sans" panose="020B0604020202020204" charset="0"/>
            </a:rPr>
            <a:t>17</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Análise bivariada</a:t>
          </a:r>
        </a:p>
        <a:p>
          <a:r>
            <a:rPr lang="pt-BR" sz="1200" dirty="0">
              <a:latin typeface="Open Sans" panose="020B0604020202020204" charset="0"/>
              <a:ea typeface="Open Sans" panose="020B0604020202020204" charset="0"/>
              <a:cs typeface="Open Sans" panose="020B0604020202020204" charset="0"/>
            </a:rPr>
            <a:t>200</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phldr="1" custT="1"/>
      <dgm:spPr>
        <a:solidFill>
          <a:srgbClr val="02BAB1"/>
        </a:solidFill>
      </dgm:spPr>
      <dgm:t>
        <a:bodyPr/>
        <a:lstStyle/>
        <a:p>
          <a:endParaRPr lang="pt-BR" sz="1800" dirty="0">
            <a:solidFill>
              <a:srgbClr val="434343"/>
            </a:solidFill>
            <a:latin typeface="Open Sans" panose="020B0604020202020204" charset="0"/>
            <a:ea typeface="Open Sans" panose="020B0604020202020204" charset="0"/>
            <a:cs typeface="Open Sans" panose="020B0604020202020204" charset="0"/>
          </a:endParaRPr>
        </a:p>
      </dgm:t>
    </dgm:pt>
    <dgm:pt modelId="{3C5C26F8-5E2E-428A-A923-9A79D4B59306}" type="par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329120C-BED4-4DA7-B3EA-E3186842C2C1}">
      <dgm:prSet phldrT="[Texto]" phldr="1" custT="1"/>
      <dgm:spPr>
        <a:solidFill>
          <a:srgbClr val="6ADBD9">
            <a:alpha val="89804"/>
          </a:srgbClr>
        </a:solidFill>
      </dgm:spPr>
      <dgm:t>
        <a:bodyPr/>
        <a:lstStyle/>
        <a:p>
          <a:endParaRPr lang="pt-BR" sz="1600">
            <a:solidFill>
              <a:srgbClr val="434343"/>
            </a:solidFill>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18F66188-C4C0-4FEA-A5FF-C614B8E66967}">
      <dgm:prSet phldrT="[Texto]" phldr="1" custT="1"/>
      <dgm:spPr>
        <a:solidFill>
          <a:srgbClr val="CCECFF">
            <a:alpha val="89804"/>
          </a:srgbClr>
        </a:solidFill>
      </dgm:spPr>
      <dgm:t>
        <a:bodyPr/>
        <a:lstStyle/>
        <a:p>
          <a:endParaRPr lang="pt-BR" sz="1600" dirty="0">
            <a:solidFill>
              <a:srgbClr val="434343"/>
            </a:solidFill>
            <a:latin typeface="Open Sans" panose="020B0604020202020204" charset="0"/>
            <a:ea typeface="Open Sans" panose="020B0604020202020204" charset="0"/>
            <a:cs typeface="Open Sans" panose="020B0604020202020204" charset="0"/>
          </a:endParaRPr>
        </a:p>
      </dgm:t>
    </dgm:pt>
    <dgm:pt modelId="{FE5E213A-1C5E-4791-962C-8B0E11936695}" type="par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B33A90B9-28B1-4669-BD5E-A4159B2F07CA}" type="par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38215091-779E-45CF-8968-7E494B93AA74}" srcId="{CB34E814-D2CB-498C-9534-11C171E4A6F8}" destId="{F329120C-BED4-4DA7-B3EA-E3186842C2C1}" srcOrd="0" destOrd="0" parTransId="{854268E7-5E51-4913-BDA1-BB438156D8DA}" sibTransId="{D3EE7117-ED33-445A-9FEE-47C841E09875}"/>
    <dgm:cxn modelId="{A34F7DA7-2A65-40C2-BB52-4A3A661F3560}" type="presOf" srcId="{75CE5DE3-BFB2-4B59-9A0D-3A68ACDAA251}" destId="{5911DBFA-F4D6-4978-B5B3-9802DED67E7B}" srcOrd="0" destOrd="0" presId="urn:microsoft.com/office/officeart/2005/8/layout/lProcess3"/>
    <dgm:cxn modelId="{63F951C9-E62D-4656-8D1C-5C7AA4B1F3FA}" type="presOf" srcId="{4AEAD979-5050-459E-BD3C-ECAFA3F49A82}" destId="{29B44EB9-1EBF-4F5E-A671-279A21792503}" srcOrd="0" destOrd="0" presId="urn:microsoft.com/office/officeart/2005/8/layout/lProcess3"/>
    <dgm:cxn modelId="{BACF1ACD-0FD2-4C49-BDCD-2BD939249A93}" type="presOf" srcId="{18F66188-C4C0-4FEA-A5FF-C614B8E66967}" destId="{3C02ABC0-7D33-441C-AC29-602574AACD69}" srcOrd="0" destOrd="0" presId="urn:microsoft.com/office/officeart/2005/8/layout/lProcess3"/>
    <dgm:cxn modelId="{D713B3CE-3590-4896-9BB7-F875957296C6}" type="presOf" srcId="{F329120C-BED4-4DA7-B3EA-E3186842C2C1}" destId="{AB221D9A-7F37-4CAE-AD4A-F7B2EE76FEFF}" srcOrd="0" destOrd="0" presId="urn:microsoft.com/office/officeart/2005/8/layout/lProcess3"/>
    <dgm:cxn modelId="{AC8747D4-408F-42DB-A8D8-1D5CBA3B420E}" type="presOf" srcId="{9781E78F-806E-444C-9E3A-7311D41329AA}" destId="{09080E76-2DC4-4372-84BC-05C05B395057}" srcOrd="0" destOrd="0" presId="urn:microsoft.com/office/officeart/2005/8/layout/lProcess3"/>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410E58F5-F9C0-4E3D-8CAB-6E47A51F42D4}" srcId="{4AEAD979-5050-459E-BD3C-ECAFA3F49A82}" destId="{CB34E814-D2CB-498C-9534-11C171E4A6F8}" srcOrd="0" destOrd="0" parTransId="{3C5C26F8-5E2E-428A-A923-9A79D4B59306}" sibTransId="{6BED35DB-5AAF-4458-A990-88AD60814EAC}"/>
    <dgm:cxn modelId="{5771E2FE-293C-47B1-9B73-F38F0F4BF321}" type="presOf" srcId="{CB34E814-D2CB-498C-9534-11C171E4A6F8}" destId="{2BE19EB6-D866-42A8-B4F8-49C4A18BE19A}" srcOrd="0" destOrd="0" presId="urn:microsoft.com/office/officeart/2005/8/layout/lProcess3"/>
    <dgm:cxn modelId="{71538DC0-025F-4219-BD6E-A1A55CEE1323}" type="presParOf" srcId="{29B44EB9-1EBF-4F5E-A671-279A21792503}" destId="{59D46D7C-1D49-48EE-8E27-460670D65832}" srcOrd="0" destOrd="0" presId="urn:microsoft.com/office/officeart/2005/8/layout/lProcess3"/>
    <dgm:cxn modelId="{3DAAE84E-45E6-4539-A6E7-E23922B7F511}" type="presParOf" srcId="{59D46D7C-1D49-48EE-8E27-460670D65832}" destId="{2BE19EB6-D866-42A8-B4F8-49C4A18BE19A}" srcOrd="0" destOrd="0" presId="urn:microsoft.com/office/officeart/2005/8/layout/lProcess3"/>
    <dgm:cxn modelId="{80E68AAD-D476-42A1-8CE4-602A08154A2F}" type="presParOf" srcId="{59D46D7C-1D49-48EE-8E27-460670D65832}" destId="{D7E369B1-C1FF-48E4-9312-5FF7F64A6630}" srcOrd="1" destOrd="0" presId="urn:microsoft.com/office/officeart/2005/8/layout/lProcess3"/>
    <dgm:cxn modelId="{AD981ECA-9E41-43F8-B5C5-83B6E74A6D41}" type="presParOf" srcId="{59D46D7C-1D49-48EE-8E27-460670D65832}" destId="{AB221D9A-7F37-4CAE-AD4A-F7B2EE76FEFF}" srcOrd="2" destOrd="0" presId="urn:microsoft.com/office/officeart/2005/8/layout/lProcess3"/>
    <dgm:cxn modelId="{FAF5F241-1FD5-4C93-90E8-77773839BC7E}" type="presParOf" srcId="{59D46D7C-1D49-48EE-8E27-460670D65832}" destId="{2769EE9E-A8E4-438A-84A0-4AAFB0A6BEA7}" srcOrd="3" destOrd="0" presId="urn:microsoft.com/office/officeart/2005/8/layout/lProcess3"/>
    <dgm:cxn modelId="{FE615941-EAEF-4ABD-8DB9-DF8907D4EB6B}" type="presParOf" srcId="{59D46D7C-1D49-48EE-8E27-460670D65832}" destId="{3C02ABC0-7D33-441C-AC29-602574AACD69}" srcOrd="4" destOrd="0" presId="urn:microsoft.com/office/officeart/2005/8/layout/lProcess3"/>
    <dgm:cxn modelId="{EA4843C8-A66D-4740-8EA8-1E2CB52E1E51}" type="presParOf" srcId="{59D46D7C-1D49-48EE-8E27-460670D65832}" destId="{99F4903A-E4A0-4F22-8D7E-EC2F148B1BF6}" srcOrd="5" destOrd="0" presId="urn:microsoft.com/office/officeart/2005/8/layout/lProcess3"/>
    <dgm:cxn modelId="{9988817B-44F3-4E81-954F-1942EDC9EAA2}" type="presParOf" srcId="{59D46D7C-1D49-48EE-8E27-460670D65832}" destId="{5911DBFA-F4D6-4978-B5B3-9802DED67E7B}" srcOrd="6" destOrd="0" presId="urn:microsoft.com/office/officeart/2005/8/layout/lProcess3"/>
    <dgm:cxn modelId="{E5538439-C603-4271-BD97-B907D398802A}" type="presParOf" srcId="{59D46D7C-1D49-48EE-8E27-460670D65832}" destId="{D740A910-8DA6-44F8-8ED7-0C498947549E}" srcOrd="7" destOrd="0" presId="urn:microsoft.com/office/officeart/2005/8/layout/lProcess3"/>
    <dgm:cxn modelId="{058DDF5A-BEC8-4A17-B17D-DA818C22270F}"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Recebidas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300</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Construídas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 = 330</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290</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Análise bivariada</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200</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Modelo final </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17</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059" y="2286264"/>
          <a:ext cx="2115343" cy="846137"/>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pt-BR" sz="1800" kern="1200" dirty="0">
            <a:solidFill>
              <a:srgbClr val="434343"/>
            </a:solidFill>
            <a:latin typeface="Open Sans" panose="020B0604020202020204" charset="0"/>
            <a:ea typeface="Open Sans" panose="020B0604020202020204" charset="0"/>
            <a:cs typeface="Open Sans" panose="020B0604020202020204" charset="0"/>
          </a:endParaRPr>
        </a:p>
      </dsp:txBody>
      <dsp:txXfrm>
        <a:off x="424128" y="2286264"/>
        <a:ext cx="1269206" cy="846137"/>
      </dsp:txXfrm>
    </dsp:sp>
    <dsp:sp modelId="{AB221D9A-7F37-4CAE-AD4A-F7B2EE76FEFF}">
      <dsp:nvSpPr>
        <dsp:cNvPr id="0" name=""/>
        <dsp:cNvSpPr/>
      </dsp:nvSpPr>
      <dsp:spPr>
        <a:xfrm>
          <a:off x="1841408" y="2358186"/>
          <a:ext cx="1755735" cy="70229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a:solidFill>
              <a:srgbClr val="434343"/>
            </a:solidFill>
            <a:latin typeface="Open Sans" panose="020B0604020202020204" charset="0"/>
            <a:ea typeface="Open Sans" panose="020B0604020202020204" charset="0"/>
            <a:cs typeface="Open Sans" panose="020B0604020202020204" charset="0"/>
          </a:endParaRPr>
        </a:p>
      </dsp:txBody>
      <dsp:txXfrm>
        <a:off x="2192555" y="2358186"/>
        <a:ext cx="1053441" cy="702294"/>
      </dsp:txXfrm>
    </dsp:sp>
    <dsp:sp modelId="{3C02ABC0-7D33-441C-AC29-602574AACD69}">
      <dsp:nvSpPr>
        <dsp:cNvPr id="0" name=""/>
        <dsp:cNvSpPr/>
      </dsp:nvSpPr>
      <dsp:spPr>
        <a:xfrm>
          <a:off x="3351340" y="2358186"/>
          <a:ext cx="1755735" cy="70229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dirty="0">
            <a:solidFill>
              <a:srgbClr val="434343"/>
            </a:solidFill>
            <a:latin typeface="Open Sans" panose="020B0604020202020204" charset="0"/>
            <a:ea typeface="Open Sans" panose="020B0604020202020204" charset="0"/>
            <a:cs typeface="Open Sans" panose="020B0604020202020204" charset="0"/>
          </a:endParaRPr>
        </a:p>
      </dsp:txBody>
      <dsp:txXfrm>
        <a:off x="3702487" y="2358186"/>
        <a:ext cx="1053441" cy="702294"/>
      </dsp:txXfrm>
    </dsp:sp>
    <dsp:sp modelId="{5911DBFA-F4D6-4978-B5B3-9802DED67E7B}">
      <dsp:nvSpPr>
        <dsp:cNvPr id="0" name=""/>
        <dsp:cNvSpPr/>
      </dsp:nvSpPr>
      <dsp:spPr>
        <a:xfrm>
          <a:off x="4861273" y="2358186"/>
          <a:ext cx="1755735" cy="70229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5212420" y="2358186"/>
        <a:ext cx="1053441" cy="702294"/>
      </dsp:txXfrm>
    </dsp:sp>
    <dsp:sp modelId="{09080E76-2DC4-4372-84BC-05C05B395057}">
      <dsp:nvSpPr>
        <dsp:cNvPr id="0" name=""/>
        <dsp:cNvSpPr/>
      </dsp:nvSpPr>
      <dsp:spPr>
        <a:xfrm>
          <a:off x="6371205" y="2358186"/>
          <a:ext cx="1755735" cy="70229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6722352" y="2358186"/>
        <a:ext cx="1053441" cy="7022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20/07/2022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86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Tree>
    <p:extLst>
      <p:ext uri="{BB962C8B-B14F-4D97-AF65-F5344CB8AC3E}">
        <p14:creationId xmlns:p14="http://schemas.microsoft.com/office/powerpoint/2010/main" val="352852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108185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10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899672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8" name="Imagem 7">
            <a:extLst>
              <a:ext uri="{FF2B5EF4-FFF2-40B4-BE49-F238E27FC236}">
                <a16:creationId xmlns:a16="http://schemas.microsoft.com/office/drawing/2014/main" id="{0589E931-040C-4BE8-A7E7-F9E03C0CBC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10" t="19842" r="8806" b="22465"/>
          <a:stretch/>
        </p:blipFill>
        <p:spPr>
          <a:xfrm>
            <a:off x="4869473" y="6338277"/>
            <a:ext cx="2453054" cy="386860"/>
          </a:xfrm>
          <a:prstGeom prst="rect">
            <a:avLst/>
          </a:prstGeom>
        </p:spPr>
      </p:pic>
    </p:spTree>
    <p:extLst>
      <p:ext uri="{BB962C8B-B14F-4D97-AF65-F5344CB8AC3E}">
        <p14:creationId xmlns:p14="http://schemas.microsoft.com/office/powerpoint/2010/main" val="2109926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Tree>
    <p:extLst>
      <p:ext uri="{BB962C8B-B14F-4D97-AF65-F5344CB8AC3E}">
        <p14:creationId xmlns:p14="http://schemas.microsoft.com/office/powerpoint/2010/main" val="956696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6400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Tree>
    <p:extLst>
      <p:ext uri="{BB962C8B-B14F-4D97-AF65-F5344CB8AC3E}">
        <p14:creationId xmlns:p14="http://schemas.microsoft.com/office/powerpoint/2010/main" val="867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Tree>
    <p:extLst>
      <p:ext uri="{BB962C8B-B14F-4D97-AF65-F5344CB8AC3E}">
        <p14:creationId xmlns:p14="http://schemas.microsoft.com/office/powerpoint/2010/main" val="227042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87410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3005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ítulo e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C56A2B-C7C0-4889-A53E-E0E03C2B12BD}"/>
              </a:ext>
            </a:extLst>
          </p:cNvPr>
          <p:cNvSpPr>
            <a:spLocks noGrp="1"/>
          </p:cNvSpPr>
          <p:nvPr>
            <p:ph type="title"/>
          </p:nvPr>
        </p:nvSpPr>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92A0439-8AF0-4672-A9CB-8AB402CDD8A4}"/>
              </a:ext>
            </a:extLst>
          </p:cNvPr>
          <p:cNvSpPr>
            <a:spLocks noGrp="1"/>
          </p:cNvSpPr>
          <p:nvPr>
            <p:ph type="body"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221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13" name="Imagem 12">
            <a:extLst>
              <a:ext uri="{FF2B5EF4-FFF2-40B4-BE49-F238E27FC236}">
                <a16:creationId xmlns:a16="http://schemas.microsoft.com/office/drawing/2014/main" id="{5EB6A379-C7A1-C478-481F-C20A958F2951}"/>
              </a:ext>
            </a:extLst>
          </p:cNvPr>
          <p:cNvPicPr>
            <a:picLocks noChangeAspect="1"/>
          </p:cNvPicPr>
          <p:nvPr userDrawn="1"/>
        </p:nvPicPr>
        <p:blipFill>
          <a:blip r:embed="rId14"/>
          <a:stretch>
            <a:fillRect/>
          </a:stretch>
        </p:blipFill>
        <p:spPr>
          <a:xfrm>
            <a:off x="291177" y="6492208"/>
            <a:ext cx="3828620" cy="365792"/>
          </a:xfrm>
          <a:prstGeom prst="rect">
            <a:avLst/>
          </a:prstGeom>
        </p:spPr>
      </p:pic>
      <p:pic>
        <p:nvPicPr>
          <p:cNvPr id="17" name="Imagem 16">
            <a:extLst>
              <a:ext uri="{FF2B5EF4-FFF2-40B4-BE49-F238E27FC236}">
                <a16:creationId xmlns:a16="http://schemas.microsoft.com/office/drawing/2014/main" id="{FFFBC1A1-73C2-44EA-BAB3-883B1A1D54D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870598" y="6337394"/>
            <a:ext cx="2450804" cy="384081"/>
          </a:xfrm>
          <a:prstGeom prst="rect">
            <a:avLst/>
          </a:prstGeom>
        </p:spPr>
      </p:pic>
      <p:pic>
        <p:nvPicPr>
          <p:cNvPr id="12" name="Google Shape;62;p13">
            <a:extLst>
              <a:ext uri="{FF2B5EF4-FFF2-40B4-BE49-F238E27FC236}">
                <a16:creationId xmlns:a16="http://schemas.microsoft.com/office/drawing/2014/main" id="{4BEA60A4-638D-8732-B2AB-2631170FA69A}"/>
              </a:ext>
            </a:extLst>
          </p:cNvPr>
          <p:cNvPicPr preferRelativeResize="0"/>
          <p:nvPr userDrawn="1"/>
        </p:nvPicPr>
        <p:blipFill>
          <a:blip r:embed="rId16">
            <a:alphaModFix/>
          </a:blip>
          <a:stretch>
            <a:fillRect/>
          </a:stretch>
        </p:blipFill>
        <p:spPr>
          <a:xfrm flipH="1">
            <a:off x="9542770" y="4722638"/>
            <a:ext cx="2628806" cy="2116755"/>
          </a:xfrm>
          <a:prstGeom prst="rect">
            <a:avLst/>
          </a:prstGeom>
          <a:noFill/>
          <a:ln>
            <a:noFill/>
          </a:ln>
        </p:spPr>
      </p:pic>
      <p:sp>
        <p:nvSpPr>
          <p:cNvPr id="10" name="Espaço Reservado para Número de Slide 4">
            <a:extLst>
              <a:ext uri="{FF2B5EF4-FFF2-40B4-BE49-F238E27FC236}">
                <a16:creationId xmlns:a16="http://schemas.microsoft.com/office/drawing/2014/main" id="{09040292-0E8C-4F41-9A6E-F23788BFD6D7}"/>
              </a:ext>
            </a:extLst>
          </p:cNvPr>
          <p:cNvSpPr txBox="1">
            <a:spLocks/>
          </p:cNvSpPr>
          <p:nvPr userDrawn="1"/>
        </p:nvSpPr>
        <p:spPr>
          <a:xfrm>
            <a:off x="11436626" y="379620"/>
            <a:ext cx="394251"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‹nº›</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1" name="Pentágono 10">
            <a:extLst>
              <a:ext uri="{FF2B5EF4-FFF2-40B4-BE49-F238E27FC236}">
                <a16:creationId xmlns:a16="http://schemas.microsoft.com/office/drawing/2014/main" id="{A06C3773-3A1D-4276-8032-C2F893906C97}"/>
              </a:ext>
            </a:extLst>
          </p:cNvPr>
          <p:cNvSpPr/>
          <p:nvPr userDrawn="1"/>
        </p:nvSpPr>
        <p:spPr>
          <a:xfrm>
            <a:off x="11519866"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44849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looker.com/blog/different-types-graphs-charts-u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hyperlink" Target="https://www.darkhorseanalytics.com/portfolio/data-looks-better-naked-bar-char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www.r-graph-gallery.com/199-correlation-matrix-with-ggally.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ink.springer.com/book/10.1007%2F978-1-4939-2122-5"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ink.springer.com/book/10.1007%2F978-1-4939-2122-5"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ink.springer.com/book/10.1007%2F978-1-4939-2122-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arkhorseanalytics.com/portfolio/2016/1/7/data-looks-better-naked-clear-off-the-table" TargetMode="External"/><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lor.adobe.com/pt/create/color-whee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confinder.com/"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thenounproject.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iconarchiv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nsplash.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ocksnap.i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labdata@fia.com.br&#160;" TargetMode="Externa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Picture 2" descr="Selective Focus Photography of Work Hard Dream Big Texts on Clear Glass Wall">
            <a:extLst>
              <a:ext uri="{FF2B5EF4-FFF2-40B4-BE49-F238E27FC236}">
                <a16:creationId xmlns:a16="http://schemas.microsoft.com/office/drawing/2014/main" id="{0584F6E8-66C8-4C0E-B406-505CC613CC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3743366" y="27968"/>
            <a:ext cx="8457293" cy="6823359"/>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62;p13">
            <a:extLst>
              <a:ext uri="{FF2B5EF4-FFF2-40B4-BE49-F238E27FC236}">
                <a16:creationId xmlns:a16="http://schemas.microsoft.com/office/drawing/2014/main" id="{36603DFB-8F0B-4DA6-B6E3-1EB91A394022}"/>
              </a:ext>
            </a:extLst>
          </p:cNvPr>
          <p:cNvPicPr preferRelativeResize="0"/>
          <p:nvPr/>
        </p:nvPicPr>
        <p:blipFill>
          <a:blip r:embed="rId4">
            <a:alphaModFix/>
          </a:blip>
          <a:stretch>
            <a:fillRect/>
          </a:stretch>
        </p:blipFill>
        <p:spPr>
          <a:xfrm flipH="1">
            <a:off x="5325530" y="1708094"/>
            <a:ext cx="6845633" cy="5143500"/>
          </a:xfrm>
          <a:prstGeom prst="rect">
            <a:avLst/>
          </a:prstGeom>
          <a:noFill/>
          <a:ln>
            <a:noFill/>
          </a:ln>
        </p:spPr>
      </p:pic>
      <p:pic>
        <p:nvPicPr>
          <p:cNvPr id="22" name="Imagem 21">
            <a:extLst>
              <a:ext uri="{FF2B5EF4-FFF2-40B4-BE49-F238E27FC236}">
                <a16:creationId xmlns:a16="http://schemas.microsoft.com/office/drawing/2014/main" id="{DE22C6BD-AB54-3049-7E4F-27A2D4BC8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7" y="6406"/>
            <a:ext cx="12192000" cy="6858000"/>
          </a:xfrm>
          <a:prstGeom prst="rect">
            <a:avLst/>
          </a:prstGeom>
        </p:spPr>
      </p:pic>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4"/>
          <a:stretch>
            <a:fillRect/>
          </a:stretch>
        </p:blipFill>
        <p:spPr>
          <a:xfrm rot="10800000" flipH="1">
            <a:off x="0" y="-6940"/>
            <a:ext cx="3586372" cy="3135612"/>
          </a:xfrm>
          <a:prstGeom prst="rect">
            <a:avLst/>
          </a:prstGeom>
        </p:spPr>
      </p:pic>
      <p:sp>
        <p:nvSpPr>
          <p:cNvPr id="64" name="Google Shape;64;p13"/>
          <p:cNvSpPr txBox="1"/>
          <p:nvPr/>
        </p:nvSpPr>
        <p:spPr>
          <a:xfrm>
            <a:off x="222134" y="5110237"/>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Dia/mês/ano (data da entrega)</a:t>
            </a:r>
            <a:endParaRPr kern="0" dirty="0">
              <a:solidFill>
                <a:schemeClr val="bg1"/>
              </a:solidFill>
              <a:latin typeface="Open Sans"/>
              <a:ea typeface="Open Sans"/>
              <a:cs typeface="Open Sans"/>
              <a:sym typeface="Open Sans"/>
            </a:endParaRPr>
          </a:p>
        </p:txBody>
      </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32369" y="2074617"/>
            <a:ext cx="6018444" cy="1670601"/>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3600" kern="1200" dirty="0" err="1">
                <a:solidFill>
                  <a:srgbClr val="191919"/>
                </a:solidFill>
              </a:rPr>
              <a:t>Preparação</a:t>
            </a:r>
            <a:r>
              <a:rPr lang="en-US" sz="3600" kern="1200" dirty="0">
                <a:solidFill>
                  <a:srgbClr val="191919"/>
                </a:solidFill>
              </a:rPr>
              <a:t> para o TCC</a:t>
            </a:r>
          </a:p>
          <a:p>
            <a:pPr defTabSz="914400">
              <a:spcBef>
                <a:spcPts val="100"/>
              </a:spcBef>
            </a:pPr>
            <a:r>
              <a:rPr lang="da-DK" sz="2400" b="0" kern="1200" dirty="0">
                <a:solidFill>
                  <a:srgbClr val="191919"/>
                </a:solidFill>
              </a:rPr>
              <a:t>Dicas para uma apresentação espetacular </a:t>
            </a:r>
          </a:p>
          <a:p>
            <a:endParaRPr lang="da-DK" sz="1600" b="0" dirty="0">
              <a:solidFill>
                <a:schemeClr val="bg1"/>
              </a:solidFill>
            </a:endParaRPr>
          </a:p>
          <a:p>
            <a:endParaRPr lang="en-US" sz="1600" b="0" dirty="0">
              <a:solidFill>
                <a:schemeClr val="bg1"/>
              </a:solidFill>
            </a:endParaRPr>
          </a:p>
        </p:txBody>
      </p:sp>
      <p:pic>
        <p:nvPicPr>
          <p:cNvPr id="15" name="Google Shape;91;p2">
            <a:extLst>
              <a:ext uri="{FF2B5EF4-FFF2-40B4-BE49-F238E27FC236}">
                <a16:creationId xmlns:a16="http://schemas.microsoft.com/office/drawing/2014/main" id="{C1075095-2F5B-DA25-7A3F-60C97066AA87}"/>
              </a:ext>
            </a:extLst>
          </p:cNvPr>
          <p:cNvPicPr preferRelativeResize="0"/>
          <p:nvPr/>
        </p:nvPicPr>
        <p:blipFill rotWithShape="1">
          <a:blip r:embed="rId6">
            <a:alphaModFix/>
          </a:blip>
          <a:srcRect l="4556" t="15824" r="3673" b="14354"/>
          <a:stretch/>
        </p:blipFill>
        <p:spPr>
          <a:xfrm>
            <a:off x="222134" y="6128566"/>
            <a:ext cx="2582838" cy="529716"/>
          </a:xfrm>
          <a:prstGeom prst="rect">
            <a:avLst/>
          </a:prstGeom>
          <a:noFill/>
          <a:ln>
            <a:noFill/>
          </a:ln>
        </p:spPr>
      </p:pic>
    </p:spTree>
    <p:extLst>
      <p:ext uri="{BB962C8B-B14F-4D97-AF65-F5344CB8AC3E}">
        <p14:creationId xmlns:p14="http://schemas.microsoft.com/office/powerpoint/2010/main" val="234564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15252" y="379620"/>
            <a:ext cx="41861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9" name="Title Placeholder 1">
            <a:extLst>
              <a:ext uri="{FF2B5EF4-FFF2-40B4-BE49-F238E27FC236}">
                <a16:creationId xmlns:a16="http://schemas.microsoft.com/office/drawing/2014/main" id="{67C4C2A8-7250-4293-A48B-B828DB517C8A}"/>
              </a:ext>
            </a:extLst>
          </p:cNvPr>
          <p:cNvSpPr txBox="1">
            <a:spLocks/>
          </p:cNvSpPr>
          <p:nvPr/>
        </p:nvSpPr>
        <p:spPr>
          <a:xfrm>
            <a:off x="176513" y="112935"/>
            <a:ext cx="10768577"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Escolha</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gráfico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acordo</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seus</a:t>
            </a:r>
            <a:r>
              <a:rPr lang="en-US" dirty="0">
                <a:solidFill>
                  <a:srgbClr val="434343"/>
                </a:solidFill>
                <a:latin typeface="Open Sans" panose="020B0604020202020204" charset="0"/>
                <a:ea typeface="Open Sans" panose="020B0604020202020204" charset="0"/>
                <a:cs typeface="Open Sans" panose="020B0604020202020204" charset="0"/>
              </a:rPr>
              <a:t> dados e </a:t>
            </a:r>
            <a:r>
              <a:rPr lang="en-US" dirty="0" err="1">
                <a:solidFill>
                  <a:srgbClr val="434343"/>
                </a:solidFill>
                <a:latin typeface="Open Sans" panose="020B0604020202020204" charset="0"/>
                <a:ea typeface="Open Sans" panose="020B0604020202020204" charset="0"/>
                <a:cs typeface="Open Sans" panose="020B0604020202020204" charset="0"/>
              </a:rPr>
              <a:t>objetivos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7" name="Retângulo 6">
            <a:extLst>
              <a:ext uri="{FF2B5EF4-FFF2-40B4-BE49-F238E27FC236}">
                <a16:creationId xmlns:a16="http://schemas.microsoft.com/office/drawing/2014/main" id="{B5163CEC-F983-43DD-B866-156039654E48}"/>
              </a:ext>
            </a:extLst>
          </p:cNvPr>
          <p:cNvSpPr/>
          <p:nvPr/>
        </p:nvSpPr>
        <p:spPr>
          <a:xfrm>
            <a:off x="324190" y="6203048"/>
            <a:ext cx="4204356" cy="276999"/>
          </a:xfrm>
          <a:prstGeom prst="rect">
            <a:avLst/>
          </a:prstGeom>
        </p:spPr>
        <p:txBody>
          <a:bodyPr wrap="none">
            <a:spAutoFit/>
          </a:bodyPr>
          <a:lstStyle/>
          <a:p>
            <a:r>
              <a:rPr lang="pt-BR" sz="1200" dirty="0">
                <a:latin typeface="Open Sans" panose="020B0604020202020204"/>
                <a:hlinkClick r:id="rId2"/>
              </a:rPr>
              <a:t>https://looker.com/blog/different-types-graphs-charts-uses</a:t>
            </a:r>
            <a:endParaRPr lang="pt-BR" sz="1200" dirty="0">
              <a:latin typeface="Open Sans" panose="020B0604020202020204"/>
            </a:endParaRPr>
          </a:p>
        </p:txBody>
      </p:sp>
      <p:pic>
        <p:nvPicPr>
          <p:cNvPr id="1028" name="Picture 4">
            <a:extLst>
              <a:ext uri="{FF2B5EF4-FFF2-40B4-BE49-F238E27FC236}">
                <a16:creationId xmlns:a16="http://schemas.microsoft.com/office/drawing/2014/main" id="{D2E78BDC-4D7E-4C06-A859-975F8E934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13" y="786951"/>
            <a:ext cx="9630845" cy="5416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3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94472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Simplicidade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será</a:t>
            </a:r>
            <a:r>
              <a:rPr lang="en-US" dirty="0">
                <a:solidFill>
                  <a:srgbClr val="434343"/>
                </a:solidFill>
                <a:latin typeface="Open Sans" panose="020B0604020202020204" charset="0"/>
                <a:ea typeface="Open Sans" panose="020B0604020202020204" charset="0"/>
                <a:cs typeface="Open Sans" panose="020B0604020202020204" charset="0"/>
              </a:rPr>
              <a:t> sua </a:t>
            </a:r>
            <a:r>
              <a:rPr lang="en-US" dirty="0" err="1">
                <a:solidFill>
                  <a:srgbClr val="434343"/>
                </a:solidFill>
                <a:latin typeface="Open Sans" panose="020B0604020202020204" charset="0"/>
                <a:ea typeface="Open Sans" panose="020B0604020202020204" charset="0"/>
                <a:cs typeface="Open Sans" panose="020B0604020202020204" charset="0"/>
              </a:rPr>
              <a:t>maior</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sofisticação</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2" name="Retângulo 1">
            <a:extLst>
              <a:ext uri="{FF2B5EF4-FFF2-40B4-BE49-F238E27FC236}">
                <a16:creationId xmlns:a16="http://schemas.microsoft.com/office/drawing/2014/main" id="{307F5D92-8386-4510-9981-01EB679FF765}"/>
              </a:ext>
            </a:extLst>
          </p:cNvPr>
          <p:cNvSpPr/>
          <p:nvPr/>
        </p:nvSpPr>
        <p:spPr>
          <a:xfrm>
            <a:off x="3523729" y="6079350"/>
            <a:ext cx="5749779" cy="276999"/>
          </a:xfrm>
          <a:prstGeom prst="rect">
            <a:avLst/>
          </a:prstGeom>
        </p:spPr>
        <p:txBody>
          <a:bodyPr wrap="none">
            <a:spAutoFit/>
          </a:bodyPr>
          <a:lstStyle/>
          <a:p>
            <a:r>
              <a:rPr lang="pt-BR" sz="1200" dirty="0">
                <a:latin typeface="Open Sans" panose="020B0604020202020204"/>
                <a:hlinkClick r:id="rId2"/>
              </a:rPr>
              <a:t>https://www.darkhorseanalytics.com/portfolio/data-looks-better-naked-bar-charts</a:t>
            </a:r>
            <a:endParaRPr lang="pt-BR" sz="1200" dirty="0">
              <a:latin typeface="Open Sans" panose="020B0604020202020204"/>
            </a:endParaRPr>
          </a:p>
        </p:txBody>
      </p:sp>
      <p:pic>
        <p:nvPicPr>
          <p:cNvPr id="7170" name="Picture 2">
            <a:extLst>
              <a:ext uri="{FF2B5EF4-FFF2-40B4-BE49-F238E27FC236}">
                <a16:creationId xmlns:a16="http://schemas.microsoft.com/office/drawing/2014/main" id="{3BBE7B66-DE0E-4434-BBFD-BD3BCDE7B6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8618" y="945120"/>
            <a:ext cx="7200000" cy="5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91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446C6815-D88A-4580-AC1E-58DF2E801A7F}"/>
              </a:ext>
            </a:extLst>
          </p:cNvPr>
          <p:cNvSpPr txBox="1">
            <a:spLocks/>
          </p:cNvSpPr>
          <p:nvPr/>
        </p:nvSpPr>
        <p:spPr>
          <a:xfrm>
            <a:off x="176514" y="112935"/>
            <a:ext cx="2719086" cy="713234"/>
          </a:xfrm>
          <a:prstGeom prst="rect">
            <a:avLst/>
          </a:prstGeom>
        </p:spPr>
        <p:txBody>
          <a:bodyPr vert="horz" lIns="91440" tIns="45720" rIns="91440" bIns="45720" rtlCol="0" anchor="ctr">
            <a:normAutofit fontScale="850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Matrizer</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Gráficos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pic>
        <p:nvPicPr>
          <p:cNvPr id="2050" name="Picture 2">
            <a:extLst>
              <a:ext uri="{FF2B5EF4-FFF2-40B4-BE49-F238E27FC236}">
                <a16:creationId xmlns:a16="http://schemas.microsoft.com/office/drawing/2014/main" id="{30AD63BB-778D-405B-A227-2DC6CB6FF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69" y="1113404"/>
            <a:ext cx="4680000" cy="46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D5EB9F-2F9F-41AF-A8E2-4FCAD0D8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640" y="1113404"/>
            <a:ext cx="4680000" cy="46800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1B44FC3-0338-4185-A701-44BC38B84DE6}"/>
              </a:ext>
            </a:extLst>
          </p:cNvPr>
          <p:cNvSpPr/>
          <p:nvPr/>
        </p:nvSpPr>
        <p:spPr>
          <a:xfrm>
            <a:off x="778269" y="5942139"/>
            <a:ext cx="5123262" cy="276999"/>
          </a:xfrm>
          <a:prstGeom prst="rect">
            <a:avLst/>
          </a:prstGeom>
        </p:spPr>
        <p:txBody>
          <a:bodyPr wrap="none">
            <a:spAutoFit/>
          </a:bodyPr>
          <a:lstStyle/>
          <a:p>
            <a:r>
              <a:rPr lang="pt-BR" sz="1200" dirty="0">
                <a:latin typeface="Open Sans" panose="020B0604020202020204"/>
                <a:hlinkClick r:id="rId4"/>
              </a:rPr>
              <a:t>https://www.r-graph-gallery.com/199-correlation-matrix-with-ggally.html</a:t>
            </a:r>
            <a:endParaRPr lang="pt-BR" sz="1200" dirty="0">
              <a:latin typeface="Open Sans" panose="020B0604020202020204"/>
            </a:endParaRPr>
          </a:p>
        </p:txBody>
      </p:sp>
    </p:spTree>
    <p:extLst>
      <p:ext uri="{BB962C8B-B14F-4D97-AF65-F5344CB8AC3E}">
        <p14:creationId xmlns:p14="http://schemas.microsoft.com/office/powerpoint/2010/main" val="335143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55BAF731-EFF3-46D2-8B33-5641A702F194}"/>
              </a:ext>
            </a:extLst>
          </p:cNvPr>
          <p:cNvSpPr/>
          <p:nvPr/>
        </p:nvSpPr>
        <p:spPr>
          <a:xfrm>
            <a:off x="0" y="1947064"/>
            <a:ext cx="4943906" cy="1225627"/>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tângulo 1">
            <a:extLst>
              <a:ext uri="{FF2B5EF4-FFF2-40B4-BE49-F238E27FC236}">
                <a16:creationId xmlns:a16="http://schemas.microsoft.com/office/drawing/2014/main" id="{391DC8B5-705E-4023-A38E-C91763FF8035}"/>
              </a:ext>
            </a:extLst>
          </p:cNvPr>
          <p:cNvSpPr/>
          <p:nvPr/>
        </p:nvSpPr>
        <p:spPr>
          <a:xfrm>
            <a:off x="5617554" y="4783471"/>
            <a:ext cx="4485330" cy="461665"/>
          </a:xfrm>
          <a:prstGeom prst="rect">
            <a:avLst/>
          </a:prstGeom>
        </p:spPr>
        <p:txBody>
          <a:bodyPr wrap="none">
            <a:spAutoFit/>
          </a:bodyPr>
          <a:lstStyle/>
          <a:p>
            <a:r>
              <a:rPr lang="pt-BR" sz="1200" dirty="0">
                <a:solidFill>
                  <a:srgbClr val="02BAB1"/>
                </a:solidFill>
                <a:latin typeface="Open Sans" panose="020B0604020202020204"/>
                <a:hlinkClick r:id="rId2"/>
              </a:rPr>
              <a:t>https://link.springer.com/book/10.1007%2F978-1-4939-2122-5</a:t>
            </a:r>
            <a:r>
              <a:rPr lang="pt-BR" sz="1200" dirty="0">
                <a:solidFill>
                  <a:srgbClr val="02BAB1"/>
                </a:solidFill>
                <a:latin typeface="Open Sans" panose="020B0604020202020204"/>
              </a:rPr>
              <a:t> </a:t>
            </a:r>
          </a:p>
          <a:p>
            <a:r>
              <a:rPr lang="pt-BR" sz="1200" dirty="0">
                <a:solidFill>
                  <a:srgbClr val="02BAB1"/>
                </a:solidFill>
                <a:latin typeface="Open Sans" panose="020B0604020202020204"/>
              </a:rPr>
              <a:t>Página - 859</a:t>
            </a:r>
          </a:p>
        </p:txBody>
      </p:sp>
      <p:sp>
        <p:nvSpPr>
          <p:cNvPr id="18" name="Title Placeholder 1">
            <a:extLst>
              <a:ext uri="{FF2B5EF4-FFF2-40B4-BE49-F238E27FC236}">
                <a16:creationId xmlns:a16="http://schemas.microsoft.com/office/drawing/2014/main" id="{472DA152-94B6-4212-8383-58946CBAE45A}"/>
              </a:ext>
            </a:extLst>
          </p:cNvPr>
          <p:cNvSpPr txBox="1">
            <a:spLocks/>
          </p:cNvSpPr>
          <p:nvPr/>
        </p:nvSpPr>
        <p:spPr>
          <a:xfrm>
            <a:off x="176514" y="112935"/>
            <a:ext cx="4628244"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Definição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dos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gráficos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19" name="Retângulo 18">
            <a:extLst>
              <a:ext uri="{FF2B5EF4-FFF2-40B4-BE49-F238E27FC236}">
                <a16:creationId xmlns:a16="http://schemas.microsoft.com/office/drawing/2014/main" id="{9B9C0445-E19E-47AB-9300-F374B5D9D508}"/>
              </a:ext>
            </a:extLst>
          </p:cNvPr>
          <p:cNvSpPr/>
          <p:nvPr/>
        </p:nvSpPr>
        <p:spPr>
          <a:xfrm>
            <a:off x="139148" y="2129431"/>
            <a:ext cx="4665610"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Utilizar gráficos com boa definição</a:t>
            </a:r>
          </a:p>
          <a:p>
            <a:pPr marR="0" lvl="0" algn="l" defTabSz="914400" rtl="0" eaLnBrk="1" fontAlgn="auto" latinLnBrk="0" hangingPunct="1">
              <a:lnSpc>
                <a:spcPct val="100000"/>
              </a:lnSpc>
              <a:spcBef>
                <a:spcPts val="0"/>
              </a:spcBef>
              <a:spcAft>
                <a:spcPts val="0"/>
              </a:spcAft>
              <a:buClrTx/>
              <a:buSzTx/>
              <a:tabLst/>
              <a:defRPr/>
            </a:pP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Na ilustração ao lado, utilizando o R, é sugerido gravar o gráfico como PDF, por exemplo. </a:t>
            </a:r>
          </a:p>
        </p:txBody>
      </p:sp>
      <p:pic>
        <p:nvPicPr>
          <p:cNvPr id="5" name="Imagem 4">
            <a:extLst>
              <a:ext uri="{FF2B5EF4-FFF2-40B4-BE49-F238E27FC236}">
                <a16:creationId xmlns:a16="http://schemas.microsoft.com/office/drawing/2014/main" id="{5CD5D85E-A8B7-49B5-AF9A-60FB3197CEA3}"/>
              </a:ext>
            </a:extLst>
          </p:cNvPr>
          <p:cNvPicPr>
            <a:picLocks noChangeAspect="1"/>
          </p:cNvPicPr>
          <p:nvPr/>
        </p:nvPicPr>
        <p:blipFill rotWithShape="1">
          <a:blip r:embed="rId3"/>
          <a:srcRect l="4885" t="25442" r="83978" b="45266"/>
          <a:stretch/>
        </p:blipFill>
        <p:spPr>
          <a:xfrm>
            <a:off x="5695787" y="5284266"/>
            <a:ext cx="855845" cy="1265630"/>
          </a:xfrm>
          <a:prstGeom prst="rect">
            <a:avLst/>
          </a:prstGeom>
        </p:spPr>
      </p:pic>
      <p:pic>
        <p:nvPicPr>
          <p:cNvPr id="7" name="Imagem 6">
            <a:extLst>
              <a:ext uri="{FF2B5EF4-FFF2-40B4-BE49-F238E27FC236}">
                <a16:creationId xmlns:a16="http://schemas.microsoft.com/office/drawing/2014/main" id="{E780A4AF-3C70-48F9-8BD9-41EA7DDE4363}"/>
              </a:ext>
            </a:extLst>
          </p:cNvPr>
          <p:cNvPicPr>
            <a:picLocks noChangeAspect="1"/>
          </p:cNvPicPr>
          <p:nvPr/>
        </p:nvPicPr>
        <p:blipFill rotWithShape="1">
          <a:blip r:embed="rId4"/>
          <a:srcRect l="34203" t="23505" r="34092" b="16953"/>
          <a:stretch/>
        </p:blipFill>
        <p:spPr>
          <a:xfrm>
            <a:off x="5589844" y="448106"/>
            <a:ext cx="4146665" cy="4378312"/>
          </a:xfrm>
          <a:prstGeom prst="rect">
            <a:avLst/>
          </a:prstGeom>
        </p:spPr>
      </p:pic>
    </p:spTree>
    <p:extLst>
      <p:ext uri="{BB962C8B-B14F-4D97-AF65-F5344CB8AC3E}">
        <p14:creationId xmlns:p14="http://schemas.microsoft.com/office/powerpoint/2010/main" val="352190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55BAF731-EFF3-46D2-8B33-5641A702F194}"/>
              </a:ext>
            </a:extLst>
          </p:cNvPr>
          <p:cNvSpPr/>
          <p:nvPr/>
        </p:nvSpPr>
        <p:spPr>
          <a:xfrm>
            <a:off x="0" y="1947064"/>
            <a:ext cx="4943906"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tângulo 1">
            <a:extLst>
              <a:ext uri="{FF2B5EF4-FFF2-40B4-BE49-F238E27FC236}">
                <a16:creationId xmlns:a16="http://schemas.microsoft.com/office/drawing/2014/main" id="{391DC8B5-705E-4023-A38E-C91763FF8035}"/>
              </a:ext>
            </a:extLst>
          </p:cNvPr>
          <p:cNvSpPr/>
          <p:nvPr/>
        </p:nvSpPr>
        <p:spPr>
          <a:xfrm>
            <a:off x="5617554" y="4783471"/>
            <a:ext cx="4485330" cy="461665"/>
          </a:xfrm>
          <a:prstGeom prst="rect">
            <a:avLst/>
          </a:prstGeom>
        </p:spPr>
        <p:txBody>
          <a:bodyPr wrap="none">
            <a:spAutoFit/>
          </a:bodyPr>
          <a:lstStyle/>
          <a:p>
            <a:r>
              <a:rPr lang="pt-BR" sz="1200" dirty="0">
                <a:solidFill>
                  <a:srgbClr val="02BAB1"/>
                </a:solidFill>
                <a:latin typeface="Open Sans" panose="020B0604020202020204"/>
                <a:hlinkClick r:id="rId2"/>
              </a:rPr>
              <a:t>https://link.springer.com/book/10.1007%2F978-1-4939-2122-5</a:t>
            </a:r>
            <a:r>
              <a:rPr lang="pt-BR" sz="1200" dirty="0">
                <a:solidFill>
                  <a:srgbClr val="02BAB1"/>
                </a:solidFill>
                <a:latin typeface="Open Sans" panose="020B0604020202020204"/>
              </a:rPr>
              <a:t> </a:t>
            </a:r>
          </a:p>
          <a:p>
            <a:r>
              <a:rPr lang="pt-BR" sz="1200" dirty="0">
                <a:solidFill>
                  <a:srgbClr val="02BAB1"/>
                </a:solidFill>
                <a:latin typeface="Open Sans" panose="020B0604020202020204"/>
              </a:rPr>
              <a:t>Página - 856</a:t>
            </a:r>
          </a:p>
        </p:txBody>
      </p:sp>
      <p:sp>
        <p:nvSpPr>
          <p:cNvPr id="18" name="Title Placeholder 1">
            <a:extLst>
              <a:ext uri="{FF2B5EF4-FFF2-40B4-BE49-F238E27FC236}">
                <a16:creationId xmlns:a16="http://schemas.microsoft.com/office/drawing/2014/main" id="{472DA152-94B6-4212-8383-58946CBAE45A}"/>
              </a:ext>
            </a:extLst>
          </p:cNvPr>
          <p:cNvSpPr txBox="1">
            <a:spLocks/>
          </p:cNvSpPr>
          <p:nvPr/>
        </p:nvSpPr>
        <p:spPr>
          <a:xfrm>
            <a:off x="176514" y="112935"/>
            <a:ext cx="4628244" cy="713234"/>
          </a:xfrm>
          <a:prstGeom prst="rect">
            <a:avLst/>
          </a:prstGeom>
        </p:spPr>
        <p:txBody>
          <a:bodyPr vert="horz" lIns="91440" tIns="45720" rIns="91440" bIns="45720" rtlCol="0" anchor="ctr">
            <a:normAutofit fontScale="850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Cuidado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com Output dos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Softwares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19" name="Retângulo 18">
            <a:extLst>
              <a:ext uri="{FF2B5EF4-FFF2-40B4-BE49-F238E27FC236}">
                <a16:creationId xmlns:a16="http://schemas.microsoft.com/office/drawing/2014/main" id="{9B9C0445-E19E-47AB-9300-F374B5D9D508}"/>
              </a:ext>
            </a:extLst>
          </p:cNvPr>
          <p:cNvSpPr/>
          <p:nvPr/>
        </p:nvSpPr>
        <p:spPr>
          <a:xfrm>
            <a:off x="139148" y="2129431"/>
            <a:ext cx="4665610"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Ess</a:t>
            </a:r>
            <a:r>
              <a:rPr lang="pt-BR" sz="1200" dirty="0">
                <a:solidFill>
                  <a:srgbClr val="434343"/>
                </a:solidFill>
                <a:latin typeface="Open Sans" panose="020B0604020202020204" charset="0"/>
                <a:ea typeface="Open Sans" panose="020B0604020202020204" charset="0"/>
                <a:cs typeface="Open Sans" panose="020B0604020202020204" charset="0"/>
              </a:rPr>
              <a:t>e tipo de tabela (output de modelo) não deve fazer parte da apresentação executiva, mesmo se formatado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Levar os resultados mais pertinentes para o negócio para outro editor, relacionando com as conclusões</a:t>
            </a:r>
            <a:endPar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23F52650-572C-4680-9799-7A29205ADC83}"/>
              </a:ext>
            </a:extLst>
          </p:cNvPr>
          <p:cNvPicPr>
            <a:picLocks noChangeAspect="1"/>
          </p:cNvPicPr>
          <p:nvPr/>
        </p:nvPicPr>
        <p:blipFill rotWithShape="1">
          <a:blip r:embed="rId3"/>
          <a:srcRect l="31136" t="47560" r="32074" b="14082"/>
          <a:stretch/>
        </p:blipFill>
        <p:spPr>
          <a:xfrm>
            <a:off x="5403272" y="1480038"/>
            <a:ext cx="6026730" cy="3365181"/>
          </a:xfrm>
          <a:prstGeom prst="rect">
            <a:avLst/>
          </a:prstGeom>
        </p:spPr>
      </p:pic>
      <p:pic>
        <p:nvPicPr>
          <p:cNvPr id="5" name="Imagem 4">
            <a:extLst>
              <a:ext uri="{FF2B5EF4-FFF2-40B4-BE49-F238E27FC236}">
                <a16:creationId xmlns:a16="http://schemas.microsoft.com/office/drawing/2014/main" id="{5CD5D85E-A8B7-49B5-AF9A-60FB3197CEA3}"/>
              </a:ext>
            </a:extLst>
          </p:cNvPr>
          <p:cNvPicPr>
            <a:picLocks noChangeAspect="1"/>
          </p:cNvPicPr>
          <p:nvPr/>
        </p:nvPicPr>
        <p:blipFill rotWithShape="1">
          <a:blip r:embed="rId4"/>
          <a:srcRect l="4885" t="25442" r="83978" b="45266"/>
          <a:stretch/>
        </p:blipFill>
        <p:spPr>
          <a:xfrm>
            <a:off x="5695787" y="5284266"/>
            <a:ext cx="855845" cy="1265630"/>
          </a:xfrm>
          <a:prstGeom prst="rect">
            <a:avLst/>
          </a:prstGeom>
        </p:spPr>
      </p:pic>
    </p:spTree>
    <p:extLst>
      <p:ext uri="{BB962C8B-B14F-4D97-AF65-F5344CB8AC3E}">
        <p14:creationId xmlns:p14="http://schemas.microsoft.com/office/powerpoint/2010/main" val="320706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55BAF731-EFF3-46D2-8B33-5641A702F194}"/>
              </a:ext>
            </a:extLst>
          </p:cNvPr>
          <p:cNvSpPr/>
          <p:nvPr/>
        </p:nvSpPr>
        <p:spPr>
          <a:xfrm>
            <a:off x="0" y="1947064"/>
            <a:ext cx="4943906"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tângulo 1">
            <a:extLst>
              <a:ext uri="{FF2B5EF4-FFF2-40B4-BE49-F238E27FC236}">
                <a16:creationId xmlns:a16="http://schemas.microsoft.com/office/drawing/2014/main" id="{391DC8B5-705E-4023-A38E-C91763FF8035}"/>
              </a:ext>
            </a:extLst>
          </p:cNvPr>
          <p:cNvSpPr/>
          <p:nvPr/>
        </p:nvSpPr>
        <p:spPr>
          <a:xfrm>
            <a:off x="5257336" y="5988815"/>
            <a:ext cx="4485330" cy="461665"/>
          </a:xfrm>
          <a:prstGeom prst="rect">
            <a:avLst/>
          </a:prstGeom>
        </p:spPr>
        <p:txBody>
          <a:bodyPr wrap="none">
            <a:spAutoFit/>
          </a:bodyPr>
          <a:lstStyle/>
          <a:p>
            <a:r>
              <a:rPr lang="pt-BR" sz="1200" dirty="0">
                <a:solidFill>
                  <a:srgbClr val="02BAB1"/>
                </a:solidFill>
                <a:latin typeface="Open Sans" panose="020B0604020202020204"/>
                <a:hlinkClick r:id="rId2"/>
              </a:rPr>
              <a:t>https://link.springer.com/book/10.1007%2F978-1-4939-2122-5</a:t>
            </a:r>
            <a:r>
              <a:rPr lang="pt-BR" sz="1200" dirty="0">
                <a:solidFill>
                  <a:srgbClr val="02BAB1"/>
                </a:solidFill>
                <a:latin typeface="Open Sans" panose="020B0604020202020204"/>
              </a:rPr>
              <a:t> </a:t>
            </a:r>
          </a:p>
          <a:p>
            <a:r>
              <a:rPr lang="pt-BR" sz="1200" dirty="0">
                <a:solidFill>
                  <a:srgbClr val="02BAB1"/>
                </a:solidFill>
                <a:latin typeface="Open Sans" panose="020B0604020202020204"/>
              </a:rPr>
              <a:t>Página - 854</a:t>
            </a:r>
          </a:p>
        </p:txBody>
      </p:sp>
      <p:sp>
        <p:nvSpPr>
          <p:cNvPr id="18" name="Title Placeholder 1">
            <a:extLst>
              <a:ext uri="{FF2B5EF4-FFF2-40B4-BE49-F238E27FC236}">
                <a16:creationId xmlns:a16="http://schemas.microsoft.com/office/drawing/2014/main" id="{472DA152-94B6-4212-8383-58946CBAE45A}"/>
              </a:ext>
            </a:extLst>
          </p:cNvPr>
          <p:cNvSpPr txBox="1">
            <a:spLocks/>
          </p:cNvSpPr>
          <p:nvPr/>
        </p:nvSpPr>
        <p:spPr>
          <a:xfrm>
            <a:off x="176514" y="112935"/>
            <a:ext cx="4628244" cy="713234"/>
          </a:xfrm>
          <a:prstGeom prst="rect">
            <a:avLst/>
          </a:prstGeom>
        </p:spPr>
        <p:txBody>
          <a:bodyPr vert="horz" lIns="91440" tIns="45720" rIns="91440" bIns="45720" rtlCol="0" anchor="ctr">
            <a:normAutofit fontScale="85000"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Cuidado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com Output dos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Softwares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19" name="Retângulo 18">
            <a:extLst>
              <a:ext uri="{FF2B5EF4-FFF2-40B4-BE49-F238E27FC236}">
                <a16:creationId xmlns:a16="http://schemas.microsoft.com/office/drawing/2014/main" id="{9B9C0445-E19E-47AB-9300-F374B5D9D508}"/>
              </a:ext>
            </a:extLst>
          </p:cNvPr>
          <p:cNvSpPr/>
          <p:nvPr/>
        </p:nvSpPr>
        <p:spPr>
          <a:xfrm>
            <a:off x="139148" y="2087866"/>
            <a:ext cx="4665610"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Tomar cuidado com o “</a:t>
            </a:r>
            <a:r>
              <a:rPr kumimoji="0" lang="pt-BR" sz="12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copy</a:t>
            </a: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-paste” do output do software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Revisar: fontes, alinhamento, mudança de milhar e casa decimal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Tradução de inglês para o </a:t>
            </a:r>
            <a:r>
              <a:rPr kumimoji="0" lang="pt-BR" sz="12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portug</a:t>
            </a:r>
            <a:r>
              <a:rPr lang="pt-BR" sz="1200" dirty="0" err="1">
                <a:solidFill>
                  <a:srgbClr val="434343"/>
                </a:solidFill>
                <a:latin typeface="Open Sans" panose="020B0604020202020204" charset="0"/>
                <a:ea typeface="Open Sans" panose="020B0604020202020204" charset="0"/>
                <a:cs typeface="Open Sans" panose="020B0604020202020204" charset="0"/>
              </a:rPr>
              <a:t>uês</a:t>
            </a: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OU elaborar uma nova tabela para apresentação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3" name="Imagem 2">
            <a:extLst>
              <a:ext uri="{FF2B5EF4-FFF2-40B4-BE49-F238E27FC236}">
                <a16:creationId xmlns:a16="http://schemas.microsoft.com/office/drawing/2014/main" id="{C00759ED-6105-4A8C-BE79-A6990CB0CA1B}"/>
              </a:ext>
            </a:extLst>
          </p:cNvPr>
          <p:cNvPicPr>
            <a:picLocks noChangeAspect="1"/>
          </p:cNvPicPr>
          <p:nvPr/>
        </p:nvPicPr>
        <p:blipFill rotWithShape="1">
          <a:blip r:embed="rId3"/>
          <a:srcRect l="27727" t="16145" r="28068" b="10890"/>
          <a:stretch/>
        </p:blipFill>
        <p:spPr>
          <a:xfrm>
            <a:off x="5070762" y="928254"/>
            <a:ext cx="5389419" cy="5001491"/>
          </a:xfrm>
          <a:prstGeom prst="rect">
            <a:avLst/>
          </a:prstGeom>
        </p:spPr>
      </p:pic>
      <p:sp>
        <p:nvSpPr>
          <p:cNvPr id="21" name="Retângulo 20">
            <a:extLst>
              <a:ext uri="{FF2B5EF4-FFF2-40B4-BE49-F238E27FC236}">
                <a16:creationId xmlns:a16="http://schemas.microsoft.com/office/drawing/2014/main" id="{482D92A0-0D95-48D8-BCC5-36803B4E8791}"/>
              </a:ext>
            </a:extLst>
          </p:cNvPr>
          <p:cNvSpPr/>
          <p:nvPr/>
        </p:nvSpPr>
        <p:spPr>
          <a:xfrm>
            <a:off x="0" y="4409092"/>
            <a:ext cx="4943906"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FFD3864F-F6D2-48AA-A7AE-C84379348B02}"/>
              </a:ext>
            </a:extLst>
          </p:cNvPr>
          <p:cNvSpPr/>
          <p:nvPr/>
        </p:nvSpPr>
        <p:spPr>
          <a:xfrm>
            <a:off x="139148" y="4605797"/>
            <a:ext cx="4665610"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Alinhar os números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O lado</a:t>
            </a: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direito é melhor para comparar a magnitude dos números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Usar a quantidade mínima de casas decimais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OU às vezes até arredondar </a:t>
            </a:r>
            <a:r>
              <a:rPr lang="pt-BR" sz="1200" dirty="0">
                <a:solidFill>
                  <a:srgbClr val="434343"/>
                </a:solidFill>
                <a:latin typeface="Open Sans" panose="020B0604020202020204" charset="0"/>
                <a:ea typeface="Open Sans" panose="020B0604020202020204" charset="0"/>
                <a:cs typeface="Open Sans" panose="020B0604020202020204" charset="0"/>
              </a:rPr>
              <a:t>quando possível</a:t>
            </a:r>
            <a:endPar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9337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1B4D9F3-1791-4433-83AD-9540B4E0365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6441" y="783968"/>
            <a:ext cx="7193606" cy="5400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47480BD3-2399-41E4-9AF7-41C99DD26744}"/>
              </a:ext>
            </a:extLst>
          </p:cNvPr>
          <p:cNvSpPr/>
          <p:nvPr/>
        </p:nvSpPr>
        <p:spPr>
          <a:xfrm>
            <a:off x="2893763" y="6146544"/>
            <a:ext cx="6978962" cy="276999"/>
          </a:xfrm>
          <a:prstGeom prst="rect">
            <a:avLst/>
          </a:prstGeom>
        </p:spPr>
        <p:txBody>
          <a:bodyPr wrap="none">
            <a:spAutoFit/>
          </a:bodyPr>
          <a:lstStyle/>
          <a:p>
            <a:r>
              <a:rPr lang="pt-BR" sz="1200" dirty="0">
                <a:latin typeface="Open Sans" panose="020B0604020202020204"/>
                <a:hlinkClick r:id="rId3"/>
              </a:rPr>
              <a:t>https://www.darkhorseanalytics.com/portfolio/2016/1/7/data-looks-better-naked-clear-off-the-table</a:t>
            </a:r>
            <a:endParaRPr lang="pt-BR" sz="1200" dirty="0">
              <a:latin typeface="Open Sans" panose="020B0604020202020204"/>
            </a:endParaRPr>
          </a:p>
        </p:txBody>
      </p:sp>
      <p:sp>
        <p:nvSpPr>
          <p:cNvPr id="10" name="Title Placeholder 1">
            <a:extLst>
              <a:ext uri="{FF2B5EF4-FFF2-40B4-BE49-F238E27FC236}">
                <a16:creationId xmlns:a16="http://schemas.microsoft.com/office/drawing/2014/main" id="{FB08F95B-6A2C-4797-8E4C-7257074E9967}"/>
              </a:ext>
            </a:extLst>
          </p:cNvPr>
          <p:cNvSpPr txBox="1">
            <a:spLocks/>
          </p:cNvSpPr>
          <p:nvPr/>
        </p:nvSpPr>
        <p:spPr>
          <a:xfrm>
            <a:off x="176514" y="112935"/>
            <a:ext cx="694472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Minimalismo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tabelas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TABELAS</a:t>
            </a:r>
          </a:p>
        </p:txBody>
      </p:sp>
    </p:spTree>
    <p:extLst>
      <p:ext uri="{BB962C8B-B14F-4D97-AF65-F5344CB8AC3E}">
        <p14:creationId xmlns:p14="http://schemas.microsoft.com/office/powerpoint/2010/main" val="3319162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0030D7A-1786-4255-98A5-DCDB00C29718}"/>
              </a:ext>
            </a:extLst>
          </p:cNvPr>
          <p:cNvPicPr>
            <a:picLocks noChangeAspect="1"/>
          </p:cNvPicPr>
          <p:nvPr/>
        </p:nvPicPr>
        <p:blipFill rotWithShape="1">
          <a:blip r:embed="rId2"/>
          <a:srcRect l="681" t="14326" r="1477" b="11901"/>
          <a:stretch/>
        </p:blipFill>
        <p:spPr>
          <a:xfrm>
            <a:off x="176514" y="1123901"/>
            <a:ext cx="11928764" cy="5056909"/>
          </a:xfrm>
          <a:prstGeom prst="rect">
            <a:avLst/>
          </a:prstGeom>
        </p:spPr>
      </p:pic>
      <p:sp>
        <p:nvSpPr>
          <p:cNvPr id="3" name="Retângulo 2">
            <a:extLst>
              <a:ext uri="{FF2B5EF4-FFF2-40B4-BE49-F238E27FC236}">
                <a16:creationId xmlns:a16="http://schemas.microsoft.com/office/drawing/2014/main" id="{C9DD3F17-959C-466E-8DA7-46F0BE9F16C3}"/>
              </a:ext>
            </a:extLst>
          </p:cNvPr>
          <p:cNvSpPr/>
          <p:nvPr/>
        </p:nvSpPr>
        <p:spPr>
          <a:xfrm>
            <a:off x="117559" y="800233"/>
            <a:ext cx="3329758" cy="276999"/>
          </a:xfrm>
          <a:prstGeom prst="rect">
            <a:avLst/>
          </a:prstGeom>
        </p:spPr>
        <p:txBody>
          <a:bodyPr wrap="none">
            <a:spAutoFit/>
          </a:bodyPr>
          <a:lstStyle/>
          <a:p>
            <a:r>
              <a:rPr lang="pt-BR" sz="1200" dirty="0">
                <a:latin typeface="Open Sans" panose="020B0604020202020204"/>
                <a:hlinkClick r:id="rId3"/>
              </a:rPr>
              <a:t>https://color.adobe.com/pt/create/color-wheel</a:t>
            </a:r>
            <a:endParaRPr lang="pt-BR" sz="1200" dirty="0">
              <a:latin typeface="Open Sans" panose="020B0604020202020204"/>
            </a:endParaRPr>
          </a:p>
        </p:txBody>
      </p:sp>
      <p:sp>
        <p:nvSpPr>
          <p:cNvPr id="11" name="Title Placeholder 1">
            <a:extLst>
              <a:ext uri="{FF2B5EF4-FFF2-40B4-BE49-F238E27FC236}">
                <a16:creationId xmlns:a16="http://schemas.microsoft.com/office/drawing/2014/main" id="{6CB36F6A-6E3F-4E91-870B-7AF00FA534A4}"/>
              </a:ext>
            </a:extLst>
          </p:cNvPr>
          <p:cNvSpPr txBox="1">
            <a:spLocks/>
          </p:cNvSpPr>
          <p:nvPr/>
        </p:nvSpPr>
        <p:spPr>
          <a:xfrm>
            <a:off x="176514" y="112935"/>
            <a:ext cx="694472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Harmonização</a:t>
            </a:r>
            <a:r>
              <a:rPr lang="en-US" dirty="0">
                <a:solidFill>
                  <a:srgbClr val="434343"/>
                </a:solidFill>
                <a:latin typeface="Open Sans" panose="020B0604020202020204" charset="0"/>
                <a:ea typeface="Open Sans" panose="020B0604020202020204" charset="0"/>
                <a:cs typeface="Open Sans" panose="020B0604020202020204" charset="0"/>
              </a:rPr>
              <a:t> das cores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IDENTIDADE VISUAL DA SUA APRESENTAÇÃO</a:t>
            </a:r>
          </a:p>
        </p:txBody>
      </p:sp>
    </p:spTree>
    <p:extLst>
      <p:ext uri="{BB962C8B-B14F-4D97-AF65-F5344CB8AC3E}">
        <p14:creationId xmlns:p14="http://schemas.microsoft.com/office/powerpoint/2010/main" val="1152939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Ícones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ICONFINDER</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2" name="Imagem 1">
            <a:extLst>
              <a:ext uri="{FF2B5EF4-FFF2-40B4-BE49-F238E27FC236}">
                <a16:creationId xmlns:a16="http://schemas.microsoft.com/office/drawing/2014/main" id="{63089918-A52E-4864-B468-47E82089FE96}"/>
              </a:ext>
            </a:extLst>
          </p:cNvPr>
          <p:cNvPicPr>
            <a:picLocks noChangeAspect="1"/>
          </p:cNvPicPr>
          <p:nvPr/>
        </p:nvPicPr>
        <p:blipFill rotWithShape="1">
          <a:blip r:embed="rId2"/>
          <a:srcRect t="12608" r="1448" b="17156"/>
          <a:stretch/>
        </p:blipFill>
        <p:spPr>
          <a:xfrm>
            <a:off x="176514" y="1386910"/>
            <a:ext cx="12015486" cy="4814438"/>
          </a:xfrm>
          <a:prstGeom prst="rect">
            <a:avLst/>
          </a:prstGeom>
        </p:spPr>
      </p:pic>
      <p:sp>
        <p:nvSpPr>
          <p:cNvPr id="3" name="Retângulo 2">
            <a:extLst>
              <a:ext uri="{FF2B5EF4-FFF2-40B4-BE49-F238E27FC236}">
                <a16:creationId xmlns:a16="http://schemas.microsoft.com/office/drawing/2014/main" id="{F93E605A-7C13-4879-B30F-EFA4F043A260}"/>
              </a:ext>
            </a:extLst>
          </p:cNvPr>
          <p:cNvSpPr/>
          <p:nvPr/>
        </p:nvSpPr>
        <p:spPr>
          <a:xfrm>
            <a:off x="176514" y="940078"/>
            <a:ext cx="2927596" cy="369332"/>
          </a:xfrm>
          <a:prstGeom prst="rect">
            <a:avLst/>
          </a:prstGeom>
        </p:spPr>
        <p:txBody>
          <a:bodyPr wrap="none">
            <a:spAutoFit/>
          </a:bodyPr>
          <a:lstStyle/>
          <a:p>
            <a:r>
              <a:rPr lang="pt-BR" sz="1200" dirty="0">
                <a:latin typeface="Open Sans" panose="020B0604020202020204"/>
                <a:hlinkClick r:id="rId3"/>
              </a:rPr>
              <a:t>https://www.iconfinder.com/</a:t>
            </a:r>
            <a:endParaRPr lang="pt-BR" sz="1200" dirty="0">
              <a:latin typeface="Open Sans" panose="020B0604020202020204"/>
            </a:endParaRPr>
          </a:p>
        </p:txBody>
      </p:sp>
    </p:spTree>
    <p:extLst>
      <p:ext uri="{BB962C8B-B14F-4D97-AF65-F5344CB8AC3E}">
        <p14:creationId xmlns:p14="http://schemas.microsoft.com/office/powerpoint/2010/main" val="1192447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9B38C15-30A6-4905-9E7E-D7FEAA9A4E61}"/>
              </a:ext>
            </a:extLst>
          </p:cNvPr>
          <p:cNvSpPr/>
          <p:nvPr/>
        </p:nvSpPr>
        <p:spPr>
          <a:xfrm>
            <a:off x="176514" y="946617"/>
            <a:ext cx="2111027" cy="276999"/>
          </a:xfrm>
          <a:prstGeom prst="rect">
            <a:avLst/>
          </a:prstGeom>
        </p:spPr>
        <p:txBody>
          <a:bodyPr wrap="none">
            <a:spAutoFit/>
          </a:bodyPr>
          <a:lstStyle/>
          <a:p>
            <a:r>
              <a:rPr lang="pt-BR" sz="1200" dirty="0">
                <a:latin typeface="Open Sans" panose="020B0604020202020204"/>
                <a:hlinkClick r:id="rId2"/>
              </a:rPr>
              <a:t>https://thenounproject.com/</a:t>
            </a:r>
            <a:endParaRPr lang="pt-BR" sz="1200" dirty="0">
              <a:latin typeface="Open Sans" panose="020B0604020202020204"/>
            </a:endParaRPr>
          </a:p>
        </p:txBody>
      </p:sp>
      <p:pic>
        <p:nvPicPr>
          <p:cNvPr id="5" name="Imagem 4">
            <a:extLst>
              <a:ext uri="{FF2B5EF4-FFF2-40B4-BE49-F238E27FC236}">
                <a16:creationId xmlns:a16="http://schemas.microsoft.com/office/drawing/2014/main" id="{3570ACAF-1906-4770-9A86-DFFB61E8EDBF}"/>
              </a:ext>
            </a:extLst>
          </p:cNvPr>
          <p:cNvPicPr>
            <a:picLocks noChangeAspect="1"/>
          </p:cNvPicPr>
          <p:nvPr/>
        </p:nvPicPr>
        <p:blipFill rotWithShape="1">
          <a:blip r:embed="rId3"/>
          <a:srcRect t="15336" r="1448" b="15532"/>
          <a:stretch/>
        </p:blipFill>
        <p:spPr>
          <a:xfrm>
            <a:off x="176514" y="1476025"/>
            <a:ext cx="11383307" cy="4489416"/>
          </a:xfrm>
          <a:prstGeom prst="rect">
            <a:avLst/>
          </a:prstGeom>
        </p:spPr>
      </p:pic>
      <p:sp>
        <p:nvSpPr>
          <p:cNvPr id="9" name="Title Placeholder 1">
            <a:extLst>
              <a:ext uri="{FF2B5EF4-FFF2-40B4-BE49-F238E27FC236}">
                <a16:creationId xmlns:a16="http://schemas.microsoft.com/office/drawing/2014/main" id="{4926750C-711A-41C2-9479-E7594C7885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Ícones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THENOUNPROJECT</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78263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174881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Comunicação Efetiva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Comunicação Visual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Comunicação Oral</a:t>
            </a:r>
          </a:p>
          <a:p>
            <a:pPr marL="342900" indent="-342900">
              <a:lnSpc>
                <a:spcPct val="200000"/>
              </a:lnSpc>
              <a:buFont typeface="+mj-lt"/>
              <a:buAutoNum type="arabicPeriod"/>
            </a:pPr>
            <a:r>
              <a:rPr lang="pt-BR" sz="1400" dirty="0" err="1">
                <a:solidFill>
                  <a:srgbClr val="434343"/>
                </a:solidFill>
                <a:latin typeface="Open Sans" panose="020B0604020202020204" charset="0"/>
                <a:ea typeface="Open Sans" panose="020B0604020202020204" charset="0"/>
                <a:cs typeface="Open Sans" panose="020B0604020202020204" charset="0"/>
              </a:rPr>
              <a:t>Template</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a:solidFill>
                  <a:srgbClr val="434343"/>
                </a:solidFill>
                <a:latin typeface="Open Sans" panose="020B0604020202020204" charset="0"/>
                <a:ea typeface="Open Sans" panose="020B0604020202020204" charset="0"/>
                <a:cs typeface="Open Sans" panose="020B0604020202020204" charset="0"/>
              </a:rPr>
              <a:t>do TCC</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a:off x="4631064" y="1032815"/>
            <a:ext cx="0" cy="3424885"/>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58208"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58208" y="1844395"/>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2</a:t>
            </a:fld>
            <a:endParaRPr lang="pt-BR" dirty="0">
              <a:solidFill>
                <a:srgbClr val="6ADBD9"/>
              </a:solidFill>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58208" y="1417109"/>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1" name="Elipse 30">
            <a:extLst>
              <a:ext uri="{FF2B5EF4-FFF2-40B4-BE49-F238E27FC236}">
                <a16:creationId xmlns:a16="http://schemas.microsoft.com/office/drawing/2014/main" id="{A33E0FC3-5382-4E96-AC5E-F5524E961DD6}"/>
              </a:ext>
            </a:extLst>
          </p:cNvPr>
          <p:cNvSpPr/>
          <p:nvPr/>
        </p:nvSpPr>
        <p:spPr>
          <a:xfrm>
            <a:off x="4558208" y="229286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81799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0EC2A40-9C3F-414B-AFA7-B3EC8FA3EC98}"/>
              </a:ext>
            </a:extLst>
          </p:cNvPr>
          <p:cNvSpPr/>
          <p:nvPr/>
        </p:nvSpPr>
        <p:spPr>
          <a:xfrm>
            <a:off x="176400" y="1032244"/>
            <a:ext cx="2123274" cy="276999"/>
          </a:xfrm>
          <a:prstGeom prst="rect">
            <a:avLst/>
          </a:prstGeom>
        </p:spPr>
        <p:txBody>
          <a:bodyPr wrap="none">
            <a:spAutoFit/>
          </a:bodyPr>
          <a:lstStyle/>
          <a:p>
            <a:r>
              <a:rPr lang="pt-BR" sz="1200" dirty="0">
                <a:latin typeface="Open Sans" panose="020B0604020202020204"/>
                <a:hlinkClick r:id="rId2"/>
              </a:rPr>
              <a:t>http://www.iconarchive.com/</a:t>
            </a:r>
            <a:endParaRPr lang="pt-BR" sz="1200" dirty="0">
              <a:latin typeface="Open Sans" panose="020B0604020202020204"/>
            </a:endParaRPr>
          </a:p>
        </p:txBody>
      </p:sp>
      <p:pic>
        <p:nvPicPr>
          <p:cNvPr id="7" name="Imagem 6">
            <a:extLst>
              <a:ext uri="{FF2B5EF4-FFF2-40B4-BE49-F238E27FC236}">
                <a16:creationId xmlns:a16="http://schemas.microsoft.com/office/drawing/2014/main" id="{18825B8E-D13E-4FC9-ABBB-373F1C9BF8B8}"/>
              </a:ext>
            </a:extLst>
          </p:cNvPr>
          <p:cNvPicPr>
            <a:picLocks noChangeAspect="1"/>
          </p:cNvPicPr>
          <p:nvPr/>
        </p:nvPicPr>
        <p:blipFill rotWithShape="1">
          <a:blip r:embed="rId3"/>
          <a:srcRect t="14528" r="1250" b="19985"/>
          <a:stretch/>
        </p:blipFill>
        <p:spPr>
          <a:xfrm>
            <a:off x="176400" y="1480970"/>
            <a:ext cx="11780595" cy="4392305"/>
          </a:xfrm>
          <a:prstGeom prst="rect">
            <a:avLst/>
          </a:prstGeom>
        </p:spPr>
      </p:pic>
      <p:sp>
        <p:nvSpPr>
          <p:cNvPr id="9" name="Title Placeholder 1">
            <a:extLst>
              <a:ext uri="{FF2B5EF4-FFF2-40B4-BE49-F238E27FC236}">
                <a16:creationId xmlns:a16="http://schemas.microsoft.com/office/drawing/2014/main" id="{C313A27A-C140-4066-ABEC-E6B3E7403FD8}"/>
              </a:ext>
            </a:extLst>
          </p:cNvPr>
          <p:cNvSpPr txBox="1">
            <a:spLocks/>
          </p:cNvSpPr>
          <p:nvPr/>
        </p:nvSpPr>
        <p:spPr>
          <a:xfrm>
            <a:off x="176400"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Ícones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ICONARCHIVE</a:t>
            </a:r>
          </a:p>
        </p:txBody>
      </p:sp>
    </p:spTree>
    <p:extLst>
      <p:ext uri="{BB962C8B-B14F-4D97-AF65-F5344CB8AC3E}">
        <p14:creationId xmlns:p14="http://schemas.microsoft.com/office/powerpoint/2010/main" val="2664496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6A178D5-1459-4560-8561-B59C9A19DE35}"/>
              </a:ext>
            </a:extLst>
          </p:cNvPr>
          <p:cNvPicPr>
            <a:picLocks noChangeAspect="1"/>
          </p:cNvPicPr>
          <p:nvPr/>
        </p:nvPicPr>
        <p:blipFill rotWithShape="1">
          <a:blip r:embed="rId2"/>
          <a:srcRect l="795" t="13690" r="1448" b="12102"/>
          <a:stretch/>
        </p:blipFill>
        <p:spPr>
          <a:xfrm>
            <a:off x="162587" y="1313093"/>
            <a:ext cx="11489086" cy="4903379"/>
          </a:xfrm>
          <a:prstGeom prst="rect">
            <a:avLst/>
          </a:prstGeom>
        </p:spPr>
      </p:pic>
      <p:sp>
        <p:nvSpPr>
          <p:cNvPr id="3" name="Retângulo 2">
            <a:extLst>
              <a:ext uri="{FF2B5EF4-FFF2-40B4-BE49-F238E27FC236}">
                <a16:creationId xmlns:a16="http://schemas.microsoft.com/office/drawing/2014/main" id="{0967968F-F0A7-48AC-BCED-94E10AED0491}"/>
              </a:ext>
            </a:extLst>
          </p:cNvPr>
          <p:cNvSpPr/>
          <p:nvPr/>
        </p:nvSpPr>
        <p:spPr>
          <a:xfrm>
            <a:off x="162587" y="943761"/>
            <a:ext cx="1784591" cy="276999"/>
          </a:xfrm>
          <a:prstGeom prst="rect">
            <a:avLst/>
          </a:prstGeom>
        </p:spPr>
        <p:txBody>
          <a:bodyPr wrap="square">
            <a:spAutoFit/>
          </a:bodyPr>
          <a:lstStyle/>
          <a:p>
            <a:r>
              <a:rPr lang="pt-BR" sz="1200" dirty="0">
                <a:hlinkClick r:id="rId3"/>
              </a:rPr>
              <a:t>https://www.pexels.com/</a:t>
            </a:r>
            <a:endParaRPr lang="pt-BR" sz="1200" dirty="0"/>
          </a:p>
        </p:txBody>
      </p:sp>
      <p:sp>
        <p:nvSpPr>
          <p:cNvPr id="9" name="Title Placeholder 1">
            <a:extLst>
              <a:ext uri="{FF2B5EF4-FFF2-40B4-BE49-F238E27FC236}">
                <a16:creationId xmlns:a16="http://schemas.microsoft.com/office/drawing/2014/main" id="{903B656E-659E-4814-87DF-326BEB395C19}"/>
              </a:ext>
            </a:extLst>
          </p:cNvPr>
          <p:cNvSpPr txBox="1">
            <a:spLocks/>
          </p:cNvSpPr>
          <p:nvPr/>
        </p:nvSpPr>
        <p:spPr>
          <a:xfrm>
            <a:off x="162587"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Fotos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PEXELS</a:t>
            </a:r>
          </a:p>
        </p:txBody>
      </p:sp>
    </p:spTree>
    <p:extLst>
      <p:ext uri="{BB962C8B-B14F-4D97-AF65-F5344CB8AC3E}">
        <p14:creationId xmlns:p14="http://schemas.microsoft.com/office/powerpoint/2010/main" val="424172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28BC6DB-155D-4154-AC11-46669D8CF1A4}"/>
              </a:ext>
            </a:extLst>
          </p:cNvPr>
          <p:cNvSpPr/>
          <p:nvPr/>
        </p:nvSpPr>
        <p:spPr>
          <a:xfrm>
            <a:off x="176514" y="826169"/>
            <a:ext cx="1583254" cy="276999"/>
          </a:xfrm>
          <a:prstGeom prst="rect">
            <a:avLst/>
          </a:prstGeom>
        </p:spPr>
        <p:txBody>
          <a:bodyPr wrap="square">
            <a:spAutoFit/>
          </a:bodyPr>
          <a:lstStyle/>
          <a:p>
            <a:r>
              <a:rPr lang="pt-BR" sz="1200" dirty="0">
                <a:hlinkClick r:id="rId2"/>
              </a:rPr>
              <a:t>https://unsplash.com/</a:t>
            </a:r>
            <a:endParaRPr lang="pt-BR" sz="1200" dirty="0"/>
          </a:p>
        </p:txBody>
      </p:sp>
      <p:pic>
        <p:nvPicPr>
          <p:cNvPr id="8" name="Imagem 7">
            <a:extLst>
              <a:ext uri="{FF2B5EF4-FFF2-40B4-BE49-F238E27FC236}">
                <a16:creationId xmlns:a16="http://schemas.microsoft.com/office/drawing/2014/main" id="{B314F357-070B-4355-AA61-2943E4F108F9}"/>
              </a:ext>
            </a:extLst>
          </p:cNvPr>
          <p:cNvPicPr>
            <a:picLocks noChangeAspect="1"/>
          </p:cNvPicPr>
          <p:nvPr/>
        </p:nvPicPr>
        <p:blipFill rotWithShape="1">
          <a:blip r:embed="rId3"/>
          <a:srcRect l="682" t="14529" r="2283" b="6698"/>
          <a:stretch/>
        </p:blipFill>
        <p:spPr>
          <a:xfrm>
            <a:off x="176514" y="1180830"/>
            <a:ext cx="10768577" cy="4914885"/>
          </a:xfrm>
          <a:prstGeom prst="rect">
            <a:avLst/>
          </a:prstGeom>
        </p:spPr>
      </p:pic>
      <p:sp>
        <p:nvSpPr>
          <p:cNvPr id="11" name="Title Placeholder 1">
            <a:extLst>
              <a:ext uri="{FF2B5EF4-FFF2-40B4-BE49-F238E27FC236}">
                <a16:creationId xmlns:a16="http://schemas.microsoft.com/office/drawing/2014/main" id="{2EDCECFC-C7EB-4CBB-8662-BD31C7E97908}"/>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lvl="0">
              <a:defRPr/>
            </a:pPr>
            <a:r>
              <a:rPr lang="en-US" dirty="0" err="1">
                <a:solidFill>
                  <a:srgbClr val="434343"/>
                </a:solidFill>
                <a:latin typeface="Open Sans" panose="020B0604020202020204" charset="0"/>
                <a:ea typeface="Open Sans" panose="020B0604020202020204" charset="0"/>
                <a:cs typeface="Open Sans" panose="020B0604020202020204" charset="0"/>
              </a:rPr>
              <a:t>Fotos</a:t>
            </a:r>
            <a:endParaRPr lang="en-US" sz="3200" dirty="0">
              <a:solidFill>
                <a:srgbClr val="434343"/>
              </a:solidFill>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UNPLASH</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3806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F6CD7164-0CDB-457E-98CB-7237054CE7F5}"/>
              </a:ext>
            </a:extLst>
          </p:cNvPr>
          <p:cNvSpPr/>
          <p:nvPr/>
        </p:nvSpPr>
        <p:spPr>
          <a:xfrm>
            <a:off x="176514" y="826169"/>
            <a:ext cx="8079663" cy="276999"/>
          </a:xfrm>
          <a:prstGeom prst="rect">
            <a:avLst/>
          </a:prstGeom>
        </p:spPr>
        <p:txBody>
          <a:bodyPr wrap="square">
            <a:spAutoFit/>
          </a:bodyPr>
          <a:lstStyle/>
          <a:p>
            <a:r>
              <a:rPr lang="pt-BR" sz="1200" dirty="0">
                <a:hlinkClick r:id="rId2"/>
              </a:rPr>
              <a:t>https://stocksnap.io/</a:t>
            </a:r>
            <a:endParaRPr lang="pt-BR" sz="1200" dirty="0">
              <a:latin typeface="Open Sans" panose="020B0604020202020204"/>
            </a:endParaRPr>
          </a:p>
        </p:txBody>
      </p:sp>
      <p:pic>
        <p:nvPicPr>
          <p:cNvPr id="3" name="Imagem 2">
            <a:extLst>
              <a:ext uri="{FF2B5EF4-FFF2-40B4-BE49-F238E27FC236}">
                <a16:creationId xmlns:a16="http://schemas.microsoft.com/office/drawing/2014/main" id="{A51F7DF8-7968-44BB-BC5C-E094D3DB17A4}"/>
              </a:ext>
            </a:extLst>
          </p:cNvPr>
          <p:cNvPicPr>
            <a:picLocks noChangeAspect="1"/>
          </p:cNvPicPr>
          <p:nvPr/>
        </p:nvPicPr>
        <p:blipFill rotWithShape="1">
          <a:blip r:embed="rId3"/>
          <a:srcRect l="1447" t="14259" r="2283" b="5514"/>
          <a:stretch/>
        </p:blipFill>
        <p:spPr>
          <a:xfrm>
            <a:off x="176514" y="1103168"/>
            <a:ext cx="11211922" cy="5253181"/>
          </a:xfrm>
          <a:prstGeom prst="rect">
            <a:avLst/>
          </a:prstGeom>
        </p:spPr>
      </p:pic>
      <p:sp>
        <p:nvSpPr>
          <p:cNvPr id="9" name="Title Placeholder 1">
            <a:extLst>
              <a:ext uri="{FF2B5EF4-FFF2-40B4-BE49-F238E27FC236}">
                <a16:creationId xmlns:a16="http://schemas.microsoft.com/office/drawing/2014/main" id="{C846B1FF-6D2D-416E-A028-7C368E901711}"/>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Fotos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STOCKSNAPS</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77413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4294967295"/>
          </p:nvPr>
        </p:nvSpPr>
        <p:spPr>
          <a:xfrm>
            <a:off x="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6" name="Imagem 25">
            <a:extLst>
              <a:ext uri="{FF2B5EF4-FFF2-40B4-BE49-F238E27FC236}">
                <a16:creationId xmlns:a16="http://schemas.microsoft.com/office/drawing/2014/main" id="{956D378B-51C8-40E8-865A-E1CEFC79F07F}"/>
              </a:ext>
            </a:extLst>
          </p:cNvPr>
          <p:cNvPicPr>
            <a:picLocks noChangeAspect="1"/>
          </p:cNvPicPr>
          <p:nvPr/>
        </p:nvPicPr>
        <p:blipFill rotWithShape="1">
          <a:blip r:embed="rId2"/>
          <a:srcRect l="7457" t="20485" r="70666" b="70204"/>
          <a:stretch/>
        </p:blipFill>
        <p:spPr>
          <a:xfrm>
            <a:off x="10606907" y="6397119"/>
            <a:ext cx="1197466" cy="283584"/>
          </a:xfrm>
          <a:prstGeom prst="rect">
            <a:avLst/>
          </a:prstGeom>
        </p:spPr>
      </p:pic>
      <p:sp>
        <p:nvSpPr>
          <p:cNvPr id="9" name="Title Placeholder 1">
            <a:extLst>
              <a:ext uri="{FF2B5EF4-FFF2-40B4-BE49-F238E27FC236}">
                <a16:creationId xmlns:a16="http://schemas.microsoft.com/office/drawing/2014/main" id="{C846B1FF-6D2D-416E-A028-7C368E901711}"/>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Wrap up</a:t>
            </a: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SEU MATERIAL SERÁ O GUIA PARA SEU APRESENTAÇÃO</a:t>
            </a:r>
          </a:p>
        </p:txBody>
      </p:sp>
      <p:grpSp>
        <p:nvGrpSpPr>
          <p:cNvPr id="13" name="Agrupar 12">
            <a:extLst>
              <a:ext uri="{FF2B5EF4-FFF2-40B4-BE49-F238E27FC236}">
                <a16:creationId xmlns:a16="http://schemas.microsoft.com/office/drawing/2014/main" id="{1C59C348-BA11-416A-B95E-597A17C7BE2B}"/>
              </a:ext>
            </a:extLst>
          </p:cNvPr>
          <p:cNvGrpSpPr/>
          <p:nvPr/>
        </p:nvGrpSpPr>
        <p:grpSpPr>
          <a:xfrm>
            <a:off x="3187801" y="1055566"/>
            <a:ext cx="9004198" cy="5824488"/>
            <a:chOff x="8497038" y="155404"/>
            <a:chExt cx="2827606" cy="2308431"/>
          </a:xfrm>
        </p:grpSpPr>
        <p:sp>
          <p:nvSpPr>
            <p:cNvPr id="14" name="Retângulo 13">
              <a:extLst>
                <a:ext uri="{FF2B5EF4-FFF2-40B4-BE49-F238E27FC236}">
                  <a16:creationId xmlns:a16="http://schemas.microsoft.com/office/drawing/2014/main" id="{92B26A38-0006-4714-9DB2-B87645ECF7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oogle Shape;62;p13">
              <a:extLst>
                <a:ext uri="{FF2B5EF4-FFF2-40B4-BE49-F238E27FC236}">
                  <a16:creationId xmlns:a16="http://schemas.microsoft.com/office/drawing/2014/main" id="{87F34E96-3686-4ED9-8898-58E9EFDA2581}"/>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6" name="Retângulo 15">
            <a:extLst>
              <a:ext uri="{FF2B5EF4-FFF2-40B4-BE49-F238E27FC236}">
                <a16:creationId xmlns:a16="http://schemas.microsoft.com/office/drawing/2014/main" id="{7D0C54DE-4DA0-4D4E-BDC3-A4B35B39637C}"/>
              </a:ext>
            </a:extLst>
          </p:cNvPr>
          <p:cNvSpPr/>
          <p:nvPr/>
        </p:nvSpPr>
        <p:spPr>
          <a:xfrm>
            <a:off x="3488882" y="1182190"/>
            <a:ext cx="7380714" cy="5262979"/>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RESUMO</a:t>
            </a: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342900" indent="-342900">
              <a:buFont typeface="+mj-lt"/>
              <a:buAutoNum type="arabicPeriod"/>
            </a:pPr>
            <a:r>
              <a:rPr lang="pt-BR" sz="1400" dirty="0" err="1">
                <a:solidFill>
                  <a:srgbClr val="434343"/>
                </a:solidFill>
                <a:latin typeface="Open Sans" panose="020B0604020202020204" charset="0"/>
                <a:ea typeface="Open Sans" panose="020B0604020202020204" charset="0"/>
                <a:cs typeface="Open Sans" panose="020B0604020202020204" charset="0"/>
              </a:rPr>
              <a:t>Mindset</a:t>
            </a:r>
            <a:r>
              <a:rPr lang="pt-BR" sz="1400" dirty="0">
                <a:solidFill>
                  <a:srgbClr val="434343"/>
                </a:solidFill>
                <a:latin typeface="Open Sans" panose="020B0604020202020204" charset="0"/>
                <a:ea typeface="Open Sans" panose="020B0604020202020204" charset="0"/>
                <a:cs typeface="Open Sans" panose="020B0604020202020204" charset="0"/>
              </a:rPr>
              <a:t>: simplicidade, ordem e criatividade</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Usar o mínimo de texto trocando por elementos visuais sempre que possível</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Evitar o uso do output dos softwares (editar e traduzir do Inglês para o Português)</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Gráficos </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Escolher o gráfico mais adequado a seus dados</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Conter o mínimo de informação possível</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Destacar para chamar atenção para algum ponto específico</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Tomar cuidado com cores, casas decimais, rótulos, etc.</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Ter boa definição</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Tabelas</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Usar somente no caso do gráfico não ser suficiente para seu objetivo</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Deve conter o mínimo de informação possível</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Usar mínimo de bordas e cores</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Destacar para chamar atenção para algum ponto específico</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Tomar cuidado com casas decimais, tamanho da tabela e fonte</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Alinhar números à direita e texto à esquerda</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Ficar atento à harmonização de cores</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Usar imagens (fotos e ícones) para ajudar a ilustrar a recado a ser passado</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Usar efeitos visuais sempre que possível, sem exagerar</a:t>
            </a: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ctr"/>
            <a:r>
              <a:rPr lang="pt-BR" sz="1400" dirty="0">
                <a:solidFill>
                  <a:srgbClr val="434343"/>
                </a:solidFill>
                <a:latin typeface="Open Sans" panose="020B0604020202020204" charset="0"/>
                <a:ea typeface="Open Sans" panose="020B0604020202020204" charset="0"/>
                <a:cs typeface="Open Sans" panose="020B0604020202020204" charset="0"/>
              </a:rPr>
              <a:t>“SIMPLICIDADE SERÁ SUA MAIOR SOFISTICAÇÃO”</a:t>
            </a:r>
          </a:p>
        </p:txBody>
      </p:sp>
      <p:sp>
        <p:nvSpPr>
          <p:cNvPr id="17" name="Retângulo 16">
            <a:extLst>
              <a:ext uri="{FF2B5EF4-FFF2-40B4-BE49-F238E27FC236}">
                <a16:creationId xmlns:a16="http://schemas.microsoft.com/office/drawing/2014/main" id="{62DDD7F7-E391-496E-8988-72228B5A9AD2}"/>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18" name="Picture 2" descr="Selective Focus Photography of Work Hard Dream Big Texts on Clear Glass Wall">
            <a:extLst>
              <a:ext uri="{FF2B5EF4-FFF2-40B4-BE49-F238E27FC236}">
                <a16:creationId xmlns:a16="http://schemas.microsoft.com/office/drawing/2014/main" id="{1172A807-FCFD-4328-B5C4-694541A64E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
          <a:stretch/>
        </p:blipFill>
        <p:spPr bwMode="auto">
          <a:xfrm>
            <a:off x="1" y="1055566"/>
            <a:ext cx="3187802" cy="582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81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7"/>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4" name="Title Placeholder 1">
            <a:extLst>
              <a:ext uri="{FF2B5EF4-FFF2-40B4-BE49-F238E27FC236}">
                <a16:creationId xmlns:a16="http://schemas.microsoft.com/office/drawing/2014/main" id="{6AEFFA5B-90B6-429D-9A1D-08FBB99F6656}"/>
              </a:ext>
            </a:extLst>
          </p:cNvPr>
          <p:cNvSpPr txBox="1">
            <a:spLocks/>
          </p:cNvSpPr>
          <p:nvPr/>
        </p:nvSpPr>
        <p:spPr>
          <a:xfrm>
            <a:off x="123585" y="93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Apresentação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 TCC</a:t>
            </a:r>
            <a:endParaRPr lang="en-US" dirty="0">
              <a:solidFill>
                <a:srgbClr val="434343"/>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3. COMUNICAÇÃO ORAL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PASSAR UMA MENSAGEM NUM CURTO PERÍODO DE TEMPO</a:t>
            </a:r>
          </a:p>
        </p:txBody>
      </p:sp>
      <p:sp>
        <p:nvSpPr>
          <p:cNvPr id="12" name="Title Placeholder 1">
            <a:extLst>
              <a:ext uri="{FF2B5EF4-FFF2-40B4-BE49-F238E27FC236}">
                <a16:creationId xmlns:a16="http://schemas.microsoft.com/office/drawing/2014/main" id="{08F0013A-B102-4FD4-80A8-1DB82274AC35}"/>
              </a:ext>
            </a:extLst>
          </p:cNvPr>
          <p:cNvSpPr txBox="1">
            <a:spLocks/>
          </p:cNvSpPr>
          <p:nvPr/>
        </p:nvSpPr>
        <p:spPr>
          <a:xfrm>
            <a:off x="3435952" y="1137276"/>
            <a:ext cx="8570517" cy="5599072"/>
          </a:xfrm>
          <a:prstGeom prst="rect">
            <a:avLst/>
          </a:prstGeom>
        </p:spPr>
        <p:txBody>
          <a:bodyPr vert="horz" lIns="91440" tIns="45720" rIns="91440" bIns="45720" rtlCol="0" anchor="ctr">
            <a:noAutofit/>
          </a:bodyPr>
          <a:lstStyle>
            <a:defPPr>
              <a:defRPr lang="pt-BR"/>
            </a:defPPr>
            <a:lvl1pPr marL="285750" indent="-285750">
              <a:lnSpc>
                <a:spcPct val="150000"/>
              </a:lnSpc>
              <a:spcBef>
                <a:spcPct val="0"/>
              </a:spcBef>
              <a:buFont typeface="Wingdings" panose="05000000000000000000" pitchFamily="2" charset="2"/>
              <a:buChar char="§"/>
              <a:defRPr sz="1200">
                <a:solidFill>
                  <a:schemeClr val="bg1"/>
                </a:solidFill>
                <a:latin typeface="Open Sans" panose="020B0604020202020204" charset="0"/>
                <a:ea typeface="Open Sans" panose="020B0604020202020204" charset="0"/>
                <a:cs typeface="Open Sans" panose="020B0604020202020204" charset="0"/>
              </a:defRPr>
            </a:lvl1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PREPARAÇÃO DO MATERIAL</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Escolher um título forte e slides impactantes (mínimo de informação possível)</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Elaborar poucos slides (máximo 15 - 20 slides)</a:t>
            </a:r>
          </a:p>
          <a:p>
            <a:pPr lvl="0">
              <a:lnSpc>
                <a:spcPct val="100000"/>
              </a:lnSpc>
              <a:buFont typeface="Arial" panose="020B0604020202020204" pitchFamily="34" charset="0"/>
              <a:buChar char="•"/>
              <a:defRPr/>
            </a:pPr>
            <a:r>
              <a:rPr lang="pt-BR" dirty="0">
                <a:solidFill>
                  <a:srgbClr val="434343"/>
                </a:solidFill>
              </a:rPr>
              <a:t>Utilizar </a:t>
            </a:r>
            <a:r>
              <a:rPr kumimoji="0" lang="pt-BR" sz="1200" b="0" i="0" u="none" strike="noStrike" kern="1200" cap="none" spc="0" normalizeH="0" baseline="0" noProof="0" dirty="0">
                <a:ln>
                  <a:noFill/>
                </a:ln>
                <a:solidFill>
                  <a:srgbClr val="434343"/>
                </a:solidFill>
                <a:effectLst/>
                <a:uLnTx/>
                <a:uFillTx/>
                <a:latin typeface="Open Sans" panose="020B0604020202020204" charset="0"/>
              </a:rPr>
              <a:t>elementos </a:t>
            </a:r>
            <a:r>
              <a:rPr lang="pt-BR" dirty="0">
                <a:solidFill>
                  <a:srgbClr val="434343"/>
                </a:solidFill>
              </a:rPr>
              <a:t>visuais sempre que possível </a:t>
            </a:r>
            <a:r>
              <a:rPr kumimoji="0" lang="pt-BR" sz="1200" b="0" i="0" u="none" strike="noStrike" kern="1200" cap="none" spc="0" normalizeH="0" baseline="0" noProof="0" dirty="0">
                <a:ln>
                  <a:noFill/>
                </a:ln>
                <a:solidFill>
                  <a:srgbClr val="434343"/>
                </a:solidFill>
                <a:effectLst/>
                <a:uLnTx/>
                <a:uFillTx/>
                <a:latin typeface="Open Sans" panose="020B0604020202020204" charset="0"/>
              </a:rPr>
              <a:t>(fotos, ícones, gráficos e tabelas –  quanto menos texto melhor)</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Treinar o conteúdo (sozinho e com plateia – receba os feedbacks de forma inteligente para melhorar sua apresentação)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Usar uma linguagem adequada a seu público </a:t>
            </a:r>
          </a:p>
          <a:p>
            <a:pPr marL="0" marR="0" lvl="0" indent="0" algn="l" defTabSz="914400" rtl="0" eaLnBrk="1" fontAlgn="auto" latinLnBrk="0" hangingPunct="1">
              <a:lnSpc>
                <a:spcPct val="100000"/>
              </a:lnSpc>
              <a:spcBef>
                <a:spcPct val="0"/>
              </a:spcBef>
              <a:spcAft>
                <a:spcPts val="0"/>
              </a:spcAft>
              <a:buClrTx/>
              <a:buSzTx/>
              <a:buNone/>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PREPARAÇÃO PARA APRESENTAÇÃO</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Prepare-se do ponto de vista físico e mental</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Checar disponibilidade de espaço físico, recursos audiovisuais etc.</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Estudar o material que será discutido, revisando previamente termos técnicos ou de negócios </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Ter em mente números importantes para guiar sua apresentação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Ter um plano flexível em caso da sua apresentação seja interrompida</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ABERTURA</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Apresentar brevemente o escopo do projeto e os objetivos a serem alcançados</a:t>
            </a:r>
          </a:p>
          <a:p>
            <a:pPr marL="285750" marR="0" lvl="0" indent="-28575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DURANTE</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a:lnSpc>
                <a:spcPct val="100000"/>
              </a:lnSpc>
              <a:buFont typeface="Arial" panose="020B0604020202020204" pitchFamily="34" charset="0"/>
              <a:buChar char="•"/>
              <a:defRPr/>
            </a:pPr>
            <a:r>
              <a:rPr lang="pt-BR" dirty="0">
                <a:solidFill>
                  <a:srgbClr val="434343"/>
                </a:solidFill>
              </a:rPr>
              <a:t>Ter o </a:t>
            </a:r>
            <a:r>
              <a:rPr lang="pt-BR" i="1" dirty="0" err="1">
                <a:solidFill>
                  <a:srgbClr val="434343"/>
                </a:solidFill>
              </a:rPr>
              <a:t>storytelling</a:t>
            </a:r>
            <a:r>
              <a:rPr lang="pt-BR" i="1" dirty="0">
                <a:solidFill>
                  <a:srgbClr val="434343"/>
                </a:solidFill>
              </a:rPr>
              <a:t> </a:t>
            </a:r>
            <a:r>
              <a:rPr lang="pt-BR" dirty="0">
                <a:solidFill>
                  <a:srgbClr val="434343"/>
                </a:solidFill>
              </a:rPr>
              <a:t>na sua apresentação e na cabeça</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Deixar bem claro a base de dados que foram utilizadas: o que recebeu de original, as transformações realizadas, manipulações das bases, variáveis e como elas foram utilizadas (descartadas e mais relevantes do estudo)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Ter na ponta da língua todos os números importantes a serem citados</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FINALIZAÇÃO</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Fazer as conclusões técnicas mínimas mas que sejam pertinentes para o negócio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Finalizar a apresentação para o cliente fazendo um ponte de como sua solução será útil para ele</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Deixar alguns minutos finais para dúvidas ou perguntas</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srgbClr val="434343"/>
              </a:solidFill>
              <a:effectLst/>
              <a:uLnTx/>
              <a:uFillTx/>
              <a:latin typeface="Open Sans" panose="020B0604020202020204" charset="0"/>
            </a:endParaRPr>
          </a:p>
        </p:txBody>
      </p:sp>
      <p:pic>
        <p:nvPicPr>
          <p:cNvPr id="6146" name="Picture 2" descr="Man In Suit Jacket Standing Beside Projector Screen">
            <a:extLst>
              <a:ext uri="{FF2B5EF4-FFF2-40B4-BE49-F238E27FC236}">
                <a16:creationId xmlns:a16="http://schemas.microsoft.com/office/drawing/2014/main" id="{B4710677-8B54-4922-93CB-37DD24EE21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829" t="753" r="27726" b="-753"/>
          <a:stretch/>
        </p:blipFill>
        <p:spPr bwMode="auto">
          <a:xfrm>
            <a:off x="0" y="1055566"/>
            <a:ext cx="3208263" cy="586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0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son making pot">
            <a:extLst>
              <a:ext uri="{FF2B5EF4-FFF2-40B4-BE49-F238E27FC236}">
                <a16:creationId xmlns:a16="http://schemas.microsoft.com/office/drawing/2014/main" id="{F29A4F2E-8CC3-40A8-9F13-F48BA9CCF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280073" cy="6856808"/>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8B8DB13B-0BEC-4354-942A-BDAB0664350C}"/>
              </a:ext>
            </a:extLst>
          </p:cNvPr>
          <p:cNvSpPr/>
          <p:nvPr/>
        </p:nvSpPr>
        <p:spPr>
          <a:xfrm>
            <a:off x="3226778" y="374073"/>
            <a:ext cx="326385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prstClr val="white"/>
                </a:solidFill>
                <a:latin typeface="Open Sans" panose="020B0604020202020204" charset="0"/>
              </a:rPr>
              <a:t> MÃOS À OBRA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white"/>
              </a:solidFill>
              <a:effectLst/>
              <a:uLnTx/>
              <a:uFillTx/>
              <a:latin typeface="Open Sans" panose="020B060402020202020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F23F4A02-6043-466B-982F-0A8D22C326D5}"/>
              </a:ext>
            </a:extLst>
          </p:cNvPr>
          <p:cNvSpPr/>
          <p:nvPr/>
        </p:nvSpPr>
        <p:spPr>
          <a:xfrm>
            <a:off x="10403432" y="2295436"/>
            <a:ext cx="1788568" cy="289310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rPr>
              <a:t>Os slides a seguir contém </a:t>
            </a:r>
            <a:r>
              <a:rPr lang="da-DK" sz="1400" dirty="0">
                <a:solidFill>
                  <a:srgbClr val="434343"/>
                </a:solidFill>
                <a:latin typeface="Open Sans" panose="020B0604020202020204"/>
              </a:rPr>
              <a:t>vários slides de referência apenas como orientação, podendo o aluno criar novos slides desde que sigam a mesma identidade visual do LABDATA</a:t>
            </a:r>
          </a:p>
          <a:p>
            <a:pPr marL="0" marR="0" lvl="0" indent="0"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pt-BR" sz="1400" i="0" u="none" strike="noStrike" kern="1200" cap="none" spc="0" normalizeH="0" baseline="0" noProof="0" dirty="0">
              <a:ln>
                <a:noFill/>
              </a:ln>
              <a:solidFill>
                <a:srgbClr val="434343"/>
              </a:solidFill>
              <a:effectLst/>
              <a:uLnTx/>
              <a:uFillTx/>
              <a:latin typeface="Open Sans" panose="020B060402020202020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pt-BR" sz="14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02955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B987FB77-D8CF-4235-8096-B55D09ECCC58}"/>
              </a:ext>
            </a:extLst>
          </p:cNvPr>
          <p:cNvSpPr/>
          <p:nvPr/>
        </p:nvSpPr>
        <p:spPr>
          <a:xfrm>
            <a:off x="246984" y="941678"/>
            <a:ext cx="11014575" cy="5262979"/>
          </a:xfrm>
          <a:prstGeom prst="rect">
            <a:avLst/>
          </a:prstGeom>
        </p:spPr>
        <p:txBody>
          <a:bodyPr wrap="square">
            <a:spAutoFit/>
          </a:bodyPr>
          <a:lstStyle/>
          <a:p>
            <a:r>
              <a:rPr lang="da-DK" sz="1400" dirty="0">
                <a:solidFill>
                  <a:srgbClr val="434343"/>
                </a:solidFill>
                <a:latin typeface="Open Sans" panose="020B0604020202020204"/>
              </a:rPr>
              <a:t>Com o intuito de garantir a identidade visual em todos os materiais do LABDATA FIA, solicitamos que os alunos sigam o template disponibilizado neste documento, podendo fazer algumas modificações a seu critério, desde que sigam minimamente as seguintes recomendações:</a:t>
            </a:r>
          </a:p>
          <a:p>
            <a:endParaRPr lang="da-DK" sz="1400" dirty="0">
              <a:solidFill>
                <a:srgbClr val="434343"/>
              </a:solidFill>
              <a:latin typeface="Open Sans" panose="020B0604020202020204"/>
            </a:endParaRPr>
          </a:p>
          <a:p>
            <a:pPr marL="742950" lvl="1" indent="-285750">
              <a:buFont typeface="Wingdings" panose="05000000000000000000" pitchFamily="2" charset="2"/>
              <a:buChar char="§"/>
            </a:pPr>
            <a:r>
              <a:rPr lang="da-DK" sz="1400" dirty="0">
                <a:solidFill>
                  <a:srgbClr val="434343"/>
                </a:solidFill>
                <a:latin typeface="Open Sans" panose="020B0604020202020204"/>
              </a:rPr>
              <a:t>Fonte: Open Sans;</a:t>
            </a:r>
          </a:p>
          <a:p>
            <a:pPr marL="742950" lvl="1" indent="-285750">
              <a:buFont typeface="Wingdings" panose="05000000000000000000" pitchFamily="2" charset="2"/>
              <a:buChar char="§"/>
            </a:pPr>
            <a:r>
              <a:rPr lang="da-DK" sz="1400" dirty="0">
                <a:solidFill>
                  <a:srgbClr val="434343"/>
                </a:solidFill>
                <a:latin typeface="Open Sans" panose="020B0604020202020204"/>
              </a:rPr>
              <a:t>Tamanho fonte: 12 ou 14 no corpo do texto e 24 no título – primeira linha;</a:t>
            </a:r>
          </a:p>
          <a:p>
            <a:pPr marL="742950" lvl="1" indent="-285750">
              <a:buFont typeface="Wingdings" panose="05000000000000000000" pitchFamily="2" charset="2"/>
              <a:buChar char="§"/>
            </a:pPr>
            <a:r>
              <a:rPr lang="da-DK" sz="1400" dirty="0">
                <a:solidFill>
                  <a:srgbClr val="434343"/>
                </a:solidFill>
                <a:latin typeface="Open Sans" panose="020B0604020202020204"/>
              </a:rPr>
              <a:t>Utilizar a cores guia do LABDATA FIA (ou tons similares, quando forem necessários os uso de 3 cores ou mais):</a:t>
            </a:r>
          </a:p>
          <a:p>
            <a:r>
              <a:rPr lang="da-DK" sz="1400" dirty="0">
                <a:solidFill>
                  <a:srgbClr val="6ADBD9"/>
                </a:solidFill>
                <a:latin typeface="Open Sans" panose="020B0604020202020204"/>
              </a:rPr>
              <a:t>	VERDE ÁGUA: R=106, G=219, B=217;</a:t>
            </a:r>
          </a:p>
          <a:p>
            <a:r>
              <a:rPr lang="da-DK" sz="1400" dirty="0">
                <a:solidFill>
                  <a:schemeClr val="accent4"/>
                </a:solidFill>
                <a:latin typeface="Open Sans" panose="020B0604020202020204"/>
              </a:rPr>
              <a:t>	</a:t>
            </a:r>
            <a:r>
              <a:rPr lang="da-DK" sz="1400" dirty="0">
                <a:solidFill>
                  <a:srgbClr val="434343"/>
                </a:solidFill>
                <a:latin typeface="Open Sans" panose="020B0604020202020204"/>
              </a:rPr>
              <a:t>CINZA: R=67, G=67, B=67;</a:t>
            </a:r>
          </a:p>
          <a:p>
            <a:pPr marL="742950" lvl="1" indent="-285750">
              <a:buFont typeface="Wingdings" panose="05000000000000000000" pitchFamily="2" charset="2"/>
              <a:buChar char="§"/>
            </a:pPr>
            <a:r>
              <a:rPr lang="da-DK" sz="1400" dirty="0">
                <a:solidFill>
                  <a:srgbClr val="434343"/>
                </a:solidFill>
                <a:latin typeface="Open Sans" panose="020B0604020202020204"/>
              </a:rPr>
              <a:t>Caso use imagens ou fotos, certifique-se de que a fonte da imagem (sendo pública) permita o uso sem direitos autorais. Todas as imagens poderão ser modificadas a gosto do aluno;</a:t>
            </a:r>
          </a:p>
          <a:p>
            <a:pPr marL="742950" lvl="1" indent="-285750">
              <a:buFont typeface="Wingdings" panose="05000000000000000000" pitchFamily="2" charset="2"/>
              <a:buChar char="§"/>
            </a:pPr>
            <a:r>
              <a:rPr lang="da-DK" sz="1400" dirty="0">
                <a:solidFill>
                  <a:srgbClr val="434343"/>
                </a:solidFill>
                <a:latin typeface="Open Sans" panose="020B0604020202020204"/>
              </a:rPr>
              <a:t>Manter o cabeçalho e rodapé conforme os slides guia;</a:t>
            </a:r>
          </a:p>
          <a:p>
            <a:pPr marL="742950" lvl="1" indent="-285750">
              <a:buFont typeface="Wingdings" panose="05000000000000000000" pitchFamily="2" charset="2"/>
              <a:buChar char="§"/>
            </a:pPr>
            <a:r>
              <a:rPr lang="da-DK" sz="1400" dirty="0">
                <a:solidFill>
                  <a:srgbClr val="434343"/>
                </a:solidFill>
                <a:latin typeface="Open Sans" panose="020B0604020202020204"/>
              </a:rPr>
              <a:t>Em</a:t>
            </a:r>
            <a:r>
              <a:rPr lang="da-DK" sz="1400" dirty="0">
                <a:solidFill>
                  <a:schemeClr val="accent4"/>
                </a:solidFill>
                <a:latin typeface="Open Sans" panose="020B0604020202020204"/>
              </a:rPr>
              <a:t> ”amarelo” </a:t>
            </a:r>
            <a:r>
              <a:rPr lang="da-DK" sz="1400" dirty="0">
                <a:solidFill>
                  <a:srgbClr val="434343"/>
                </a:solidFill>
                <a:latin typeface="Open Sans" panose="020B0604020202020204"/>
              </a:rPr>
              <a:t>existem alguns comentários que devem ser removidos dos slides na elaboração do material final.</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Deixamos neste material vários slides de referência apenas como orientação, podendo o aluno criar novos slides desde que sigam a mesma identidade visual apresentada neste documento.</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Contamos com sua colaboração.</a:t>
            </a:r>
          </a:p>
          <a:p>
            <a:pPr marL="285750" indent="-285750">
              <a:buFont typeface="Arial" panose="020B0604020202020204" pitchFamily="34" charset="0"/>
              <a:buChar char="•"/>
            </a:pPr>
            <a:endParaRPr lang="da-DK" sz="1400" dirty="0">
              <a:solidFill>
                <a:schemeClr val="accent4"/>
              </a:solidFill>
              <a:latin typeface="Open Sans" panose="020B0604020202020204"/>
            </a:endParaRPr>
          </a:p>
          <a:p>
            <a:pPr marL="285750" indent="-285750">
              <a:buFont typeface="Arial" panose="020B0604020202020204" pitchFamily="34" charset="0"/>
              <a:buChar char="•"/>
            </a:pPr>
            <a:endParaRPr lang="da-DK" sz="1400" dirty="0">
              <a:solidFill>
                <a:schemeClr val="accent4"/>
              </a:solidFill>
              <a:latin typeface="Open Sans" panose="020B0604020202020204"/>
            </a:endParaRPr>
          </a:p>
          <a:p>
            <a:pPr marL="285750" indent="-285750">
              <a:buFont typeface="Arial" panose="020B0604020202020204" pitchFamily="34" charset="0"/>
              <a:buChar char="•"/>
            </a:pPr>
            <a:endParaRPr lang="da-DK" sz="1400" dirty="0">
              <a:solidFill>
                <a:schemeClr val="accent4"/>
              </a:solidFill>
              <a:latin typeface="Open Sans" panose="020B0604020202020204"/>
            </a:endParaRPr>
          </a:p>
          <a:p>
            <a:endParaRPr lang="da-DK" sz="1400" dirty="0">
              <a:solidFill>
                <a:schemeClr val="accent4"/>
              </a:solidFill>
              <a:latin typeface="Open Sans" panose="020B0604020202020204"/>
            </a:endParaRPr>
          </a:p>
          <a:p>
            <a:r>
              <a:rPr lang="da-DK" sz="1400" b="1" dirty="0">
                <a:solidFill>
                  <a:srgbClr val="434343"/>
                </a:solidFill>
                <a:latin typeface="Open Sans" panose="020B0604020202020204"/>
                <a:sym typeface="Wingdings" panose="05000000000000000000" pitchFamily="2" charset="2"/>
              </a:rPr>
              <a:t>Obrigado </a:t>
            </a:r>
          </a:p>
          <a:p>
            <a:r>
              <a:rPr lang="da-DK" sz="1400" b="1" dirty="0">
                <a:solidFill>
                  <a:srgbClr val="434343"/>
                </a:solidFill>
                <a:latin typeface="Open Sans" panose="020B0604020202020204"/>
                <a:sym typeface="Wingdings" panose="05000000000000000000" pitchFamily="2" charset="2"/>
              </a:rPr>
              <a:t>Equipe LABDATA FIA</a:t>
            </a:r>
            <a:endParaRPr lang="da-DK" sz="1400" b="1" dirty="0">
              <a:solidFill>
                <a:srgbClr val="434343"/>
              </a:solidFill>
              <a:latin typeface="Open Sans" panose="020B0604020202020204"/>
            </a:endParaRPr>
          </a:p>
        </p:txBody>
      </p:sp>
      <p:sp>
        <p:nvSpPr>
          <p:cNvPr id="8" name="Title Placeholder 1">
            <a:extLst>
              <a:ext uri="{FF2B5EF4-FFF2-40B4-BE49-F238E27FC236}">
                <a16:creationId xmlns:a16="http://schemas.microsoft.com/office/drawing/2014/main" id="{8A965584-C1F2-4144-A9E8-3F2998550049}"/>
              </a:ext>
            </a:extLst>
          </p:cNvPr>
          <p:cNvSpPr txBox="1">
            <a:spLocks/>
          </p:cNvSpPr>
          <p:nvPr/>
        </p:nvSpPr>
        <p:spPr>
          <a:xfrm>
            <a:off x="123585" y="93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Leia me</a:t>
            </a:r>
            <a:endParaRPr lang="en-US" dirty="0">
              <a:solidFill>
                <a:srgbClr val="434343"/>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3. TEMPLATE DO TCC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LER ATENTAMENTE AS RECOMENDAÇÕES ABAIXO</a:t>
            </a:r>
          </a:p>
        </p:txBody>
      </p:sp>
    </p:spTree>
    <p:extLst>
      <p:ext uri="{BB962C8B-B14F-4D97-AF65-F5344CB8AC3E}">
        <p14:creationId xmlns:p14="http://schemas.microsoft.com/office/powerpoint/2010/main" val="4128062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30" name="Picture 6" descr="Black and Gray Mining Rig">
            <a:extLst>
              <a:ext uri="{FF2B5EF4-FFF2-40B4-BE49-F238E27FC236}">
                <a16:creationId xmlns:a16="http://schemas.microsoft.com/office/drawing/2014/main" id="{9C21FD47-7868-414A-9BB3-9F1BE2575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978243" y="0"/>
            <a:ext cx="10213757" cy="6815482"/>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pic>
        <p:nvPicPr>
          <p:cNvPr id="14" name="Google Shape;62;p13">
            <a:extLst>
              <a:ext uri="{FF2B5EF4-FFF2-40B4-BE49-F238E27FC236}">
                <a16:creationId xmlns:a16="http://schemas.microsoft.com/office/drawing/2014/main" id="{36603DFB-8F0B-4DA6-B6E3-1EB91A394022}"/>
              </a:ext>
            </a:extLst>
          </p:cNvPr>
          <p:cNvPicPr preferRelativeResize="0"/>
          <p:nvPr/>
        </p:nvPicPr>
        <p:blipFill>
          <a:blip r:embed="rId5">
            <a:alphaModFix/>
          </a:blip>
          <a:stretch>
            <a:fillRect/>
          </a:stretch>
        </p:blipFill>
        <p:spPr>
          <a:xfrm flipH="1">
            <a:off x="5325530" y="1708094"/>
            <a:ext cx="6845633" cy="5143500"/>
          </a:xfrm>
          <a:prstGeom prst="rect">
            <a:avLst/>
          </a:prstGeom>
          <a:noFill/>
          <a:ln>
            <a:noFill/>
          </a:ln>
        </p:spPr>
      </p:pic>
      <p:sp>
        <p:nvSpPr>
          <p:cNvPr id="64" name="Google Shape;64;p13"/>
          <p:cNvSpPr txBox="1"/>
          <p:nvPr/>
        </p:nvSpPr>
        <p:spPr>
          <a:xfrm>
            <a:off x="266501" y="5078257"/>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Dia/mês/ano (data da entrega)</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769507" cy="2031285"/>
          </a:xfrm>
          <a:prstGeom prst="rect">
            <a:avLst/>
          </a:prstGeom>
          <a:noFill/>
          <a:ln>
            <a:noFill/>
          </a:ln>
        </p:spPr>
        <p:txBody>
          <a:bodyPr spcFirstLastPara="1" wrap="square" lIns="91425" tIns="45700" rIns="91425" bIns="45700" anchor="t" anchorCtr="0">
            <a:spAutoFit/>
          </a:bodyPr>
          <a:lstStyle>
            <a:defPPr>
              <a:defRPr lang="pt-BR"/>
            </a:defPPr>
            <a:lvl1pPr marR="0" lvl="0" indent="0">
              <a:spcBef>
                <a:spcPts val="0"/>
              </a:spcBef>
              <a:spcAft>
                <a:spcPts val="0"/>
              </a:spcAft>
              <a:buNone/>
              <a:defRPr sz="3600" b="1" i="0" u="none" strike="noStrike" cap="none">
                <a:solidFill>
                  <a:srgbClr val="191919"/>
                </a:solidFill>
                <a:latin typeface="Open Sans"/>
                <a:ea typeface="Open Sans"/>
                <a:cs typeface="Open Sans"/>
              </a:defRPr>
            </a:lvl1pPr>
          </a:lstStyle>
          <a:p>
            <a:r>
              <a:rPr lang="en-US" dirty="0" err="1"/>
              <a:t>Título</a:t>
            </a:r>
            <a:r>
              <a:rPr lang="en-US" dirty="0"/>
              <a:t> do </a:t>
            </a:r>
            <a:r>
              <a:rPr lang="en-US" dirty="0" err="1"/>
              <a:t>Trabalho</a:t>
            </a:r>
            <a:endParaRPr lang="en-US" dirty="0"/>
          </a:p>
          <a:p>
            <a:r>
              <a:rPr lang="da-DK" sz="1800" b="0" dirty="0"/>
              <a:t>Lorem Ipsum dolor sit amet</a:t>
            </a:r>
          </a:p>
          <a:p>
            <a:endParaRPr lang="da-DK" dirty="0"/>
          </a:p>
          <a:p>
            <a:endParaRPr lang="en-US" dirty="0"/>
          </a:p>
        </p:txBody>
      </p:sp>
      <p:sp>
        <p:nvSpPr>
          <p:cNvPr id="19" name="Retângulo 18">
            <a:extLst>
              <a:ext uri="{FF2B5EF4-FFF2-40B4-BE49-F238E27FC236}">
                <a16:creationId xmlns:a16="http://schemas.microsoft.com/office/drawing/2014/main" id="{F3F4EE2D-E1E2-4FFB-B27B-8068B57364D3}"/>
              </a:ext>
            </a:extLst>
          </p:cNvPr>
          <p:cNvSpPr/>
          <p:nvPr/>
        </p:nvSpPr>
        <p:spPr>
          <a:xfrm>
            <a:off x="9966970" y="42517"/>
            <a:ext cx="2228464"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21" name="Google Shape;91;p2">
            <a:extLst>
              <a:ext uri="{FF2B5EF4-FFF2-40B4-BE49-F238E27FC236}">
                <a16:creationId xmlns:a16="http://schemas.microsoft.com/office/drawing/2014/main" id="{EBC00D96-CC2E-DCAF-7F84-8EA4D40204A2}"/>
              </a:ext>
            </a:extLst>
          </p:cNvPr>
          <p:cNvPicPr preferRelativeResize="0"/>
          <p:nvPr/>
        </p:nvPicPr>
        <p:blipFill rotWithShape="1">
          <a:blip r:embed="rId6">
            <a:alphaModFix/>
          </a:blip>
          <a:srcRect l="4556" t="15824" r="3673" b="14354"/>
          <a:stretch/>
        </p:blipFill>
        <p:spPr>
          <a:xfrm>
            <a:off x="362034" y="6321878"/>
            <a:ext cx="2582838" cy="5297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João da Silva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NOME DE CURSO</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175569FF-4453-486C-9CE5-43FA6A91CB2A}"/>
              </a:ext>
            </a:extLst>
          </p:cNvPr>
          <p:cNvSpPr/>
          <p:nvPr/>
        </p:nvSpPr>
        <p:spPr>
          <a:xfrm>
            <a:off x="1538440" y="1375547"/>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Tree>
    <p:extLst>
      <p:ext uri="{BB962C8B-B14F-4D97-AF65-F5344CB8AC3E}">
        <p14:creationId xmlns:p14="http://schemas.microsoft.com/office/powerpoint/2010/main" val="82098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Agrupar 32">
            <a:extLst>
              <a:ext uri="{FF2B5EF4-FFF2-40B4-BE49-F238E27FC236}">
                <a16:creationId xmlns:a16="http://schemas.microsoft.com/office/drawing/2014/main" id="{EB326335-5227-427C-BA40-635970456B4C}"/>
              </a:ext>
            </a:extLst>
          </p:cNvPr>
          <p:cNvGrpSpPr/>
          <p:nvPr/>
        </p:nvGrpSpPr>
        <p:grpSpPr>
          <a:xfrm>
            <a:off x="3923483" y="1999029"/>
            <a:ext cx="8268517" cy="2620466"/>
            <a:chOff x="8497038" y="241945"/>
            <a:chExt cx="2827606" cy="2308431"/>
          </a:xfrm>
        </p:grpSpPr>
        <p:sp>
          <p:nvSpPr>
            <p:cNvPr id="40" name="Retângulo 39">
              <a:extLst>
                <a:ext uri="{FF2B5EF4-FFF2-40B4-BE49-F238E27FC236}">
                  <a16:creationId xmlns:a16="http://schemas.microsoft.com/office/drawing/2014/main" id="{1730CC36-686C-4C7F-8A4B-09B5B2A92A5D}"/>
                </a:ext>
              </a:extLst>
            </p:cNvPr>
            <p:cNvSpPr/>
            <p:nvPr/>
          </p:nvSpPr>
          <p:spPr>
            <a:xfrm>
              <a:off x="8497038" y="241945"/>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10496529" y="820143"/>
              <a:ext cx="826875" cy="1730233"/>
            </a:xfrm>
            <a:prstGeom prst="rect">
              <a:avLst/>
            </a:prstGeom>
            <a:noFill/>
            <a:ln>
              <a:noFill/>
            </a:ln>
          </p:spPr>
        </p:pic>
      </p:gr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Apresentação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 TCC</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1. COMUNICAÇÃO EFETIVA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COMO DEIXAR UMA IMAGEM POSITIVA</a:t>
            </a:r>
          </a:p>
        </p:txBody>
      </p:sp>
      <p:sp>
        <p:nvSpPr>
          <p:cNvPr id="18" name="Retângulo 17">
            <a:extLst>
              <a:ext uri="{FF2B5EF4-FFF2-40B4-BE49-F238E27FC236}">
                <a16:creationId xmlns:a16="http://schemas.microsoft.com/office/drawing/2014/main" id="{B61614D9-E4BA-4F3D-AB39-E2BBC9962A3C}"/>
              </a:ext>
            </a:extLst>
          </p:cNvPr>
          <p:cNvSpPr/>
          <p:nvPr/>
        </p:nvSpPr>
        <p:spPr>
          <a:xfrm>
            <a:off x="4180053" y="2417607"/>
            <a:ext cx="7025587"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Não basta conhecer as mais modernas técnicas e ser o melhor especialista em Analytics, Inteligência Artificial ou Big Data se você não conseguir utilizar toda sua habilidade de comunicação para convencer que seu trabalho é bom e será útil para seu cliente.</a:t>
            </a: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4FC6B1B-5797-4075-9743-B408E428F048}"/>
              </a:ext>
            </a:extLst>
          </p:cNvPr>
          <p:cNvSpPr/>
          <p:nvPr/>
        </p:nvSpPr>
        <p:spPr>
          <a:xfrm>
            <a:off x="247954" y="5205927"/>
            <a:ext cx="111517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Por isso, o LABDATA preparou este material com algumas dicas e orientações para que você tenha êxito na sua apresentação de TCC, que deverá ser elaborada no formato Executivo, conforme entrega de negócios esperada no mundo corporativo.</a:t>
            </a:r>
          </a:p>
        </p:txBody>
      </p:sp>
      <p:pic>
        <p:nvPicPr>
          <p:cNvPr id="4100" name="Picture 4" descr="person standing near the stairs">
            <a:extLst>
              <a:ext uri="{FF2B5EF4-FFF2-40B4-BE49-F238E27FC236}">
                <a16:creationId xmlns:a16="http://schemas.microsoft.com/office/drawing/2014/main" id="{B8228668-E9F0-4197-AE39-0F248CD65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 y="1999029"/>
            <a:ext cx="3924000" cy="2617308"/>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2275FB9F-DB42-4956-B634-C0351F239AA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70E57C2E-9D52-4779-9588-2348331CF68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EF178668-9998-44C8-8B8A-C2431CDF0E38}"/>
              </a:ext>
            </a:extLst>
          </p:cNvPr>
          <p:cNvSpPr/>
          <p:nvPr/>
        </p:nvSpPr>
        <p:spPr>
          <a:xfrm>
            <a:off x="247954" y="1258710"/>
            <a:ext cx="10573482" cy="307777"/>
          </a:xfrm>
          <a:prstGeom prst="rect">
            <a:avLst/>
          </a:prstGeom>
        </p:spPr>
        <p:txBody>
          <a:bodyPr wrap="square">
            <a:spAutoFit/>
          </a:bodyPr>
          <a:lstStyle/>
          <a:p>
            <a:pPr>
              <a:defRPr/>
            </a:pPr>
            <a:r>
              <a:rPr lang="pt-BR" sz="1400" dirty="0">
                <a:solidFill>
                  <a:srgbClr val="434343"/>
                </a:solidFill>
                <a:latin typeface="Open Sans" panose="020B0604020202020204" charset="0"/>
                <a:ea typeface="Open Sans" panose="020B0604020202020204" charset="0"/>
                <a:cs typeface="Open Sans" panose="020B0604020202020204" charset="0"/>
              </a:rPr>
              <a:t>A </a:t>
            </a:r>
            <a:r>
              <a:rPr lang="pt-BR" sz="1400" b="1" dirty="0">
                <a:solidFill>
                  <a:srgbClr val="434343"/>
                </a:solidFill>
                <a:latin typeface="Open Sans" panose="020B0604020202020204" charset="0"/>
                <a:ea typeface="Open Sans" panose="020B0604020202020204" charset="0"/>
                <a:cs typeface="Open Sans" panose="020B0604020202020204" charset="0"/>
              </a:rPr>
              <a:t>comunicação</a:t>
            </a:r>
            <a:r>
              <a:rPr lang="pt-BR" sz="1400" dirty="0">
                <a:solidFill>
                  <a:srgbClr val="434343"/>
                </a:solidFill>
                <a:latin typeface="Open Sans" panose="020B0604020202020204" charset="0"/>
                <a:ea typeface="Open Sans" panose="020B0604020202020204" charset="0"/>
                <a:cs typeface="Open Sans" panose="020B0604020202020204" charset="0"/>
              </a:rPr>
              <a:t>, seja ela </a:t>
            </a:r>
            <a:r>
              <a:rPr lang="pt-BR" sz="1400" b="1" dirty="0">
                <a:solidFill>
                  <a:srgbClr val="434343"/>
                </a:solidFill>
                <a:latin typeface="Open Sans" panose="020B0604020202020204" charset="0"/>
                <a:ea typeface="Open Sans" panose="020B0604020202020204" charset="0"/>
                <a:cs typeface="Open Sans" panose="020B0604020202020204" charset="0"/>
              </a:rPr>
              <a:t>oral,</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b="1" dirty="0">
                <a:solidFill>
                  <a:srgbClr val="434343"/>
                </a:solidFill>
                <a:latin typeface="Open Sans" panose="020B0604020202020204" charset="0"/>
                <a:ea typeface="Open Sans" panose="020B0604020202020204" charset="0"/>
                <a:cs typeface="Open Sans" panose="020B0604020202020204" charset="0"/>
              </a:rPr>
              <a:t>escrita</a:t>
            </a:r>
            <a:r>
              <a:rPr lang="pt-BR" sz="1400" dirty="0">
                <a:solidFill>
                  <a:srgbClr val="434343"/>
                </a:solidFill>
                <a:latin typeface="Open Sans" panose="020B0604020202020204" charset="0"/>
                <a:ea typeface="Open Sans" panose="020B0604020202020204" charset="0"/>
                <a:cs typeface="Open Sans" panose="020B0604020202020204" charset="0"/>
              </a:rPr>
              <a:t> ou </a:t>
            </a:r>
            <a:r>
              <a:rPr lang="pt-BR" sz="1400" b="1" dirty="0">
                <a:solidFill>
                  <a:srgbClr val="434343"/>
                </a:solidFill>
                <a:latin typeface="Open Sans" panose="020B0604020202020204" charset="0"/>
                <a:ea typeface="Open Sans" panose="020B0604020202020204" charset="0"/>
                <a:cs typeface="Open Sans" panose="020B0604020202020204" charset="0"/>
              </a:rPr>
              <a:t>visual</a:t>
            </a:r>
            <a:r>
              <a:rPr lang="pt-BR" sz="1400" dirty="0">
                <a:solidFill>
                  <a:srgbClr val="434343"/>
                </a:solidFill>
                <a:latin typeface="Open Sans" panose="020B0604020202020204" charset="0"/>
                <a:ea typeface="Open Sans" panose="020B0604020202020204" charset="0"/>
                <a:cs typeface="Open Sans" panose="020B0604020202020204" charset="0"/>
              </a:rPr>
              <a:t>, é primordial para uma entrega de negócios de sucesso.  </a:t>
            </a:r>
          </a:p>
        </p:txBody>
      </p:sp>
    </p:spTree>
    <p:extLst>
      <p:ext uri="{BB962C8B-B14F-4D97-AF65-F5344CB8AC3E}">
        <p14:creationId xmlns:p14="http://schemas.microsoft.com/office/powerpoint/2010/main" val="380051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5262979"/>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Principais variáveis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Processo de redução de variáveis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Inteligência Artificial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a:endCxn id="26" idx="4"/>
          </p:cNvCxnSpPr>
          <p:nvPr/>
        </p:nvCxnSpPr>
        <p:spPr>
          <a:xfrm>
            <a:off x="4631064" y="1032815"/>
            <a:ext cx="0" cy="4781662"/>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58208"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58208"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58208"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58208"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58208" y="31830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58208"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58208" y="3604110"/>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58208" y="40251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58208" y="44690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58208" y="488893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id="{57B781B4-9F29-4E99-A21D-D2D6918B7233}"/>
              </a:ext>
            </a:extLst>
          </p:cNvPr>
          <p:cNvSpPr/>
          <p:nvPr/>
        </p:nvSpPr>
        <p:spPr>
          <a:xfrm>
            <a:off x="4558208" y="527881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id="{EB9DEA45-155F-4A0F-869F-9487D0CCF3DD}"/>
              </a:ext>
            </a:extLst>
          </p:cNvPr>
          <p:cNvSpPr/>
          <p:nvPr/>
        </p:nvSpPr>
        <p:spPr>
          <a:xfrm>
            <a:off x="4558208" y="56687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21925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sp>
        <p:nvSpPr>
          <p:cNvPr id="33" name="Retângulo 32">
            <a:extLst>
              <a:ext uri="{FF2B5EF4-FFF2-40B4-BE49-F238E27FC236}">
                <a16:creationId xmlns:a16="http://schemas.microsoft.com/office/drawing/2014/main" id="{0FD99386-E63C-4C99-80A4-BB4B8C72028D}"/>
              </a:ext>
            </a:extLst>
          </p:cNvPr>
          <p:cNvSpPr/>
          <p:nvPr/>
        </p:nvSpPr>
        <p:spPr>
          <a:xfrm>
            <a:off x="4128401" y="1170235"/>
            <a:ext cx="6624735" cy="307777"/>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a:t>
            </a:r>
            <a:r>
              <a:rPr lang="en-US" dirty="0" err="1">
                <a:solidFill>
                  <a:srgbClr val="434343"/>
                </a:solidFill>
                <a:latin typeface="Open Sans" panose="020B0604020202020204" charset="0"/>
                <a:ea typeface="Open Sans" panose="020B0604020202020204" charset="0"/>
                <a:cs typeface="Open Sans" panose="020B0604020202020204" charset="0"/>
              </a:rPr>
              <a:t>Objetivo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Trabalho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3" name="Retângulo 2">
            <a:extLst>
              <a:ext uri="{FF2B5EF4-FFF2-40B4-BE49-F238E27FC236}">
                <a16:creationId xmlns:a16="http://schemas.microsoft.com/office/drawing/2014/main" id="{ED072FB0-079E-451B-A8DE-04ADFF128F4D}"/>
              </a:ext>
            </a:extLst>
          </p:cNvPr>
          <p:cNvSpPr/>
          <p:nvPr/>
        </p:nvSpPr>
        <p:spPr>
          <a:xfrm>
            <a:off x="4392768" y="2408673"/>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1030" name="Picture 6" descr="Person Holding Black Camera Lens">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43" t="-459" r="14703" b="459"/>
          <a:stretch/>
        </p:blipFill>
        <p:spPr bwMode="auto">
          <a:xfrm>
            <a:off x="-1" y="-22615"/>
            <a:ext cx="3337265" cy="6880615"/>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a:extLst>
              <a:ext uri="{FF2B5EF4-FFF2-40B4-BE49-F238E27FC236}">
                <a16:creationId xmlns:a16="http://schemas.microsoft.com/office/drawing/2014/main" id="{C89C42DE-1A2B-4384-AD75-CDBE08244433}"/>
              </a:ext>
            </a:extLst>
          </p:cNvPr>
          <p:cNvSpPr/>
          <p:nvPr/>
        </p:nvSpPr>
        <p:spPr>
          <a:xfrm>
            <a:off x="4128401" y="5155111"/>
            <a:ext cx="6021205" cy="646331"/>
          </a:xfrm>
          <a:prstGeom prst="rect">
            <a:avLst/>
          </a:prstGeom>
        </p:spPr>
        <p:txBody>
          <a:bodyPr wrap="square">
            <a:spAutoFit/>
          </a:bodyPr>
          <a:lstStyle/>
          <a:p>
            <a:r>
              <a:rPr lang="da-DK" dirty="0">
                <a:solidFill>
                  <a:schemeClr val="accent4"/>
                </a:solidFill>
              </a:rPr>
              <a:t>Deve estar com as informações necessárias para uma apresentação oral.</a:t>
            </a:r>
            <a:endParaRPr lang="pt-BR" dirty="0">
              <a:solidFill>
                <a:schemeClr val="accent4"/>
              </a:solidFill>
            </a:endParaRPr>
          </a:p>
        </p:txBody>
      </p:sp>
      <p:sp>
        <p:nvSpPr>
          <p:cNvPr id="19" name="Retângulo 18">
            <a:extLst>
              <a:ext uri="{FF2B5EF4-FFF2-40B4-BE49-F238E27FC236}">
                <a16:creationId xmlns:a16="http://schemas.microsoft.com/office/drawing/2014/main" id="{C4FC149B-49D5-4118-9C4F-37989BD9EC63}"/>
              </a:ext>
            </a:extLst>
          </p:cNvPr>
          <p:cNvSpPr/>
          <p:nvPr/>
        </p:nvSpPr>
        <p:spPr>
          <a:xfrm>
            <a:off x="1289400" y="239016"/>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Tree>
    <p:extLst>
      <p:ext uri="{BB962C8B-B14F-4D97-AF65-F5344CB8AC3E}">
        <p14:creationId xmlns:p14="http://schemas.microsoft.com/office/powerpoint/2010/main" val="52921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aptop computer work typing man conversation design editing">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8B837F93-C462-408E-8643-F14573DC8CE7}"/>
              </a:ext>
            </a:extLst>
          </p:cNvPr>
          <p:cNvGrpSpPr/>
          <p:nvPr/>
        </p:nvGrpSpPr>
        <p:grpSpPr>
          <a:xfrm>
            <a:off x="4128402" y="1702194"/>
            <a:ext cx="8063598" cy="3682612"/>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10275555" y="869683"/>
              <a:ext cx="1028361" cy="1551347"/>
            </a:xfrm>
            <a:prstGeom prst="rect">
              <a:avLst/>
            </a:prstGeom>
            <a:noFill/>
            <a:ln>
              <a:noFill/>
            </a:ln>
          </p:spPr>
        </p:pic>
      </p:gr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187802" y="3413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3" name="Retângulo 12">
            <a:extLst>
              <a:ext uri="{FF2B5EF4-FFF2-40B4-BE49-F238E27FC236}">
                <a16:creationId xmlns:a16="http://schemas.microsoft.com/office/drawing/2014/main" id="{6C8180E5-70F3-499A-B9DE-39C70BEF0DF8}"/>
              </a:ext>
            </a:extLst>
          </p:cNvPr>
          <p:cNvSpPr/>
          <p:nvPr/>
        </p:nvSpPr>
        <p:spPr>
          <a:xfrm>
            <a:off x="1289400" y="239016"/>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4392768" y="2408673"/>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7C2E3FC2-CFA7-4E8E-8E4F-387A70479F66}"/>
              </a:ext>
            </a:extLst>
          </p:cNvPr>
          <p:cNvSpPr/>
          <p:nvPr/>
        </p:nvSpPr>
        <p:spPr>
          <a:xfrm>
            <a:off x="3187801" y="5563665"/>
            <a:ext cx="6021205" cy="646331"/>
          </a:xfrm>
          <a:prstGeom prst="rect">
            <a:avLst/>
          </a:prstGeom>
        </p:spPr>
        <p:txBody>
          <a:bodyPr wrap="square">
            <a:spAutoFit/>
          </a:bodyPr>
          <a:lstStyle/>
          <a:p>
            <a:r>
              <a:rPr lang="da-DK" dirty="0">
                <a:solidFill>
                  <a:schemeClr val="accent4"/>
                </a:solidFill>
              </a:rPr>
              <a:t>Deve estar com as informações necessárias para uma apresentação oral.</a:t>
            </a:r>
            <a:endParaRPr lang="pt-BR" dirty="0">
              <a:solidFill>
                <a:schemeClr val="accent4"/>
              </a:solidFill>
            </a:endParaRPr>
          </a:p>
        </p:txBody>
      </p:sp>
    </p:spTree>
    <p:extLst>
      <p:ext uri="{BB962C8B-B14F-4D97-AF65-F5344CB8AC3E}">
        <p14:creationId xmlns:p14="http://schemas.microsoft.com/office/powerpoint/2010/main" val="2296442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3743391" y="1783448"/>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0FD99386-E63C-4C99-80A4-BB4B8C72028D}"/>
              </a:ext>
            </a:extLst>
          </p:cNvPr>
          <p:cNvSpPr/>
          <p:nvPr/>
        </p:nvSpPr>
        <p:spPr>
          <a:xfrm>
            <a:off x="4128401" y="1170235"/>
            <a:ext cx="6624735" cy="307777"/>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 Bases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3" name="Retângulo 2">
            <a:extLst>
              <a:ext uri="{FF2B5EF4-FFF2-40B4-BE49-F238E27FC236}">
                <a16:creationId xmlns:a16="http://schemas.microsoft.com/office/drawing/2014/main" id="{ED072FB0-079E-451B-A8DE-04ADFF128F4D}"/>
              </a:ext>
            </a:extLst>
          </p:cNvPr>
          <p:cNvSpPr/>
          <p:nvPr/>
        </p:nvSpPr>
        <p:spPr>
          <a:xfrm>
            <a:off x="4392768" y="2408673"/>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Tree>
    <p:extLst>
      <p:ext uri="{BB962C8B-B14F-4D97-AF65-F5344CB8AC3E}">
        <p14:creationId xmlns:p14="http://schemas.microsoft.com/office/powerpoint/2010/main" val="1232463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527463" y="1777918"/>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1" name="Retângulo 10">
            <a:extLst>
              <a:ext uri="{FF2B5EF4-FFF2-40B4-BE49-F238E27FC236}">
                <a16:creationId xmlns:a16="http://schemas.microsoft.com/office/drawing/2014/main" id="{6ED45C94-CFD5-4F91-9ED3-C3F6BE6296BE}"/>
              </a:ext>
            </a:extLst>
          </p:cNvPr>
          <p:cNvSpPr/>
          <p:nvPr/>
        </p:nvSpPr>
        <p:spPr>
          <a:xfrm>
            <a:off x="0" y="2830114"/>
            <a:ext cx="8037444" cy="2585323"/>
          </a:xfrm>
          <a:prstGeom prst="rect">
            <a:avLst/>
          </a:prstGeom>
        </p:spPr>
        <p:txBody>
          <a:bodyPr wrap="square">
            <a:spAutoFit/>
          </a:bodyPr>
          <a:lstStyle/>
          <a:p>
            <a:r>
              <a:rPr lang="da-DK" dirty="0">
                <a:solidFill>
                  <a:schemeClr val="accent4"/>
                </a:solidFill>
              </a:rPr>
              <a:t>Descrever a base de dados:</a:t>
            </a:r>
          </a:p>
          <a:p>
            <a:pPr marL="285750" indent="-285750">
              <a:buFontTx/>
              <a:buChar char="-"/>
            </a:pPr>
            <a:r>
              <a:rPr lang="da-DK" dirty="0">
                <a:solidFill>
                  <a:schemeClr val="accent4"/>
                </a:solidFill>
              </a:rPr>
              <a:t>Quantidade de tabelas/bases</a:t>
            </a:r>
          </a:p>
          <a:p>
            <a:pPr marL="285750" indent="-285750">
              <a:buFontTx/>
              <a:buChar char="-"/>
            </a:pPr>
            <a:r>
              <a:rPr lang="da-DK" dirty="0">
                <a:solidFill>
                  <a:schemeClr val="accent4"/>
                </a:solidFill>
              </a:rPr>
              <a:t>Quantidade de registros</a:t>
            </a:r>
          </a:p>
          <a:p>
            <a:pPr marL="285750" indent="-285750">
              <a:buFontTx/>
              <a:buChar char="-"/>
            </a:pPr>
            <a:r>
              <a:rPr lang="da-DK" dirty="0">
                <a:solidFill>
                  <a:schemeClr val="accent4"/>
                </a:solidFill>
              </a:rPr>
              <a:t>Quantidade de variáveis</a:t>
            </a:r>
          </a:p>
          <a:p>
            <a:pPr marL="285750" indent="-285750">
              <a:buFontTx/>
              <a:buChar char="-"/>
            </a:pPr>
            <a:r>
              <a:rPr lang="da-DK" dirty="0">
                <a:solidFill>
                  <a:schemeClr val="accent4"/>
                </a:solidFill>
              </a:rPr>
              <a:t>Período analisado</a:t>
            </a:r>
          </a:p>
          <a:p>
            <a:pPr marL="285750" indent="-285750">
              <a:buFontTx/>
              <a:buChar char="-"/>
            </a:pPr>
            <a:r>
              <a:rPr lang="da-DK" dirty="0">
                <a:solidFill>
                  <a:schemeClr val="accent4"/>
                </a:solidFill>
              </a:rPr>
              <a:t>Manipulações da base original</a:t>
            </a:r>
          </a:p>
          <a:p>
            <a:pPr marL="285750" indent="-285750">
              <a:buFontTx/>
              <a:buChar char="-"/>
            </a:pPr>
            <a:r>
              <a:rPr lang="da-DK" dirty="0">
                <a:solidFill>
                  <a:schemeClr val="accent4"/>
                </a:solidFill>
              </a:rPr>
              <a:t>Amostragem (caso tenha sido realizada)</a:t>
            </a:r>
          </a:p>
          <a:p>
            <a:pPr marL="285750" indent="-285750">
              <a:buFontTx/>
              <a:buChar char="-"/>
            </a:pPr>
            <a:r>
              <a:rPr lang="da-DK" dirty="0">
                <a:solidFill>
                  <a:schemeClr val="accent4"/>
                </a:solidFill>
              </a:rPr>
              <a:t>Outros detalhes que julgar importante para descrever a base de dados</a:t>
            </a:r>
          </a:p>
          <a:p>
            <a:pPr marL="285750" indent="-285750">
              <a:buFontTx/>
              <a:buChar char="-"/>
            </a:pPr>
            <a:endParaRPr lang="pt-BR" dirty="0">
              <a:solidFill>
                <a:schemeClr val="accent4"/>
              </a:solidFill>
            </a:endParaRPr>
          </a:p>
        </p:txBody>
      </p:sp>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 Base Original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3743652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 </a:t>
            </a:r>
            <a:r>
              <a:rPr lang="en-US" dirty="0" err="1">
                <a:solidFill>
                  <a:srgbClr val="434343"/>
                </a:solidFill>
                <a:latin typeface="Open Sans" panose="020B0604020202020204" charset="0"/>
                <a:ea typeface="Open Sans" panose="020B0604020202020204" charset="0"/>
                <a:cs typeface="Open Sans" panose="020B0604020202020204" charset="0"/>
              </a:rPr>
              <a:t>Filtros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2615011" cy="492443"/>
          </a:xfrm>
          <a:prstGeom prst="rect">
            <a:avLst/>
          </a:prstGeom>
        </p:spPr>
        <p:txBody>
          <a:bodyPr wrap="none">
            <a:spAutoFit/>
          </a:bodyPr>
          <a:lstStyle/>
          <a:p>
            <a:r>
              <a:rPr lang="da-DK" sz="1400" b="1" dirty="0">
                <a:solidFill>
                  <a:schemeClr val="bg1"/>
                </a:solidFill>
                <a:latin typeface="Open Sans" panose="020B0604020202020204" charset="0"/>
              </a:rPr>
              <a:t>Base Original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694392" cy="492443"/>
          </a:xfrm>
          <a:prstGeom prst="rect">
            <a:avLst/>
          </a:prstGeom>
        </p:spPr>
        <p:txBody>
          <a:bodyPr wrap="none">
            <a:spAutoFit/>
          </a:bodyPr>
          <a:lstStyle/>
          <a:p>
            <a:r>
              <a:rPr lang="da-DK" sz="1400" b="1" dirty="0">
                <a:solidFill>
                  <a:schemeClr val="bg1"/>
                </a:solidFill>
                <a:latin typeface="Open Sans" panose="020B0604020202020204" charset="0"/>
              </a:rPr>
              <a:t>Filtro 1 – Exclusão de casos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2694392" cy="492443"/>
          </a:xfrm>
          <a:prstGeom prst="rect">
            <a:avLst/>
          </a:prstGeom>
        </p:spPr>
        <p:txBody>
          <a:bodyPr wrap="none">
            <a:spAutoFit/>
          </a:bodyPr>
          <a:lstStyle/>
          <a:p>
            <a:r>
              <a:rPr lang="da-DK" sz="1400" b="1" dirty="0">
                <a:solidFill>
                  <a:schemeClr val="bg1"/>
                </a:solidFill>
                <a:latin typeface="Open Sans" panose="020B0604020202020204" charset="0"/>
              </a:rPr>
              <a:t>Filtro 1 – Exclusão de casos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497654" cy="492443"/>
          </a:xfrm>
          <a:prstGeom prst="rect">
            <a:avLst/>
          </a:prstGeom>
        </p:spPr>
        <p:txBody>
          <a:bodyPr wrap="none">
            <a:spAutoFit/>
          </a:bodyPr>
          <a:lstStyle/>
          <a:p>
            <a:r>
              <a:rPr lang="da-DK" sz="1400" b="1" dirty="0">
                <a:solidFill>
                  <a:schemeClr val="bg1"/>
                </a:solidFill>
                <a:latin typeface="Open Sans" panose="020B0604020202020204" charset="0"/>
              </a:rPr>
              <a:t>Base Final</a:t>
            </a:r>
          </a:p>
          <a:p>
            <a:r>
              <a:rPr lang="pt-BR" sz="1200" dirty="0" err="1">
                <a:solidFill>
                  <a:schemeClr val="bg1"/>
                </a:solidFill>
              </a:rPr>
              <a:t>xxx.xxx.xxx</a:t>
            </a:r>
            <a:r>
              <a:rPr lang="pt-BR" sz="1200" dirty="0">
                <a:solidFill>
                  <a:schemeClr val="bg1"/>
                </a:solidFill>
              </a:rPr>
              <a:t> clientes...</a:t>
            </a:r>
            <a:endParaRPr lang="pt-BR" sz="1400" dirty="0">
              <a:solidFill>
                <a:schemeClr val="bg1"/>
              </a:solidFill>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98711" y="2125632"/>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1"/>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96927" y="3289844"/>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83139" y="379393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2" name="Retângulo 31">
            <a:extLst>
              <a:ext uri="{FF2B5EF4-FFF2-40B4-BE49-F238E27FC236}">
                <a16:creationId xmlns:a16="http://schemas.microsoft.com/office/drawing/2014/main" id="{731F59F1-F0FA-4E71-88B0-455ED1A15105}"/>
              </a:ext>
            </a:extLst>
          </p:cNvPr>
          <p:cNvSpPr/>
          <p:nvPr/>
        </p:nvSpPr>
        <p:spPr>
          <a:xfrm>
            <a:off x="-28953" y="5277236"/>
            <a:ext cx="5520116" cy="1200329"/>
          </a:xfrm>
          <a:prstGeom prst="rect">
            <a:avLst/>
          </a:prstGeom>
        </p:spPr>
        <p:txBody>
          <a:bodyPr wrap="square">
            <a:spAutoFit/>
          </a:bodyPr>
          <a:lstStyle/>
          <a:p>
            <a:r>
              <a:rPr lang="da-DK" dirty="0">
                <a:solidFill>
                  <a:schemeClr val="accent4"/>
                </a:solidFill>
              </a:rPr>
              <a:t>Caso a base tenha sido filtrada, descrever o processo de modificação da base de dados, da base original até a base final que será a base de análise</a:t>
            </a:r>
          </a:p>
          <a:p>
            <a:pPr marL="285750" indent="-285750">
              <a:buFontTx/>
              <a:buChar char="-"/>
            </a:pPr>
            <a:endParaRPr lang="pt-BR" dirty="0">
              <a:solidFill>
                <a:schemeClr val="accent4"/>
              </a:solidFill>
            </a:endParaRPr>
          </a:p>
        </p:txBody>
      </p:sp>
      <p:pic>
        <p:nvPicPr>
          <p:cNvPr id="24" name="Imagem 23"/>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3.iii.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2" name="Google Shape;115;p18">
            <a:extLst>
              <a:ext uri="{FF2B5EF4-FFF2-40B4-BE49-F238E27FC236}">
                <a16:creationId xmlns:a16="http://schemas.microsoft.com/office/drawing/2014/main" id="{2538C97B-0BB6-4456-BA86-57BF8C2A9849}"/>
              </a:ext>
            </a:extLst>
          </p:cNvPr>
          <p:cNvSpPr txBox="1"/>
          <p:nvPr/>
        </p:nvSpPr>
        <p:spPr>
          <a:xfrm>
            <a:off x="1151063"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cadastrais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5" name="Google Shape;115;p18">
            <a:extLst>
              <a:ext uri="{FF2B5EF4-FFF2-40B4-BE49-F238E27FC236}">
                <a16:creationId xmlns:a16="http://schemas.microsoft.com/office/drawing/2014/main" id="{D76D1B44-E9E6-4C74-BCB4-B19C6FED7A36}"/>
              </a:ext>
            </a:extLst>
          </p:cNvPr>
          <p:cNvSpPr txBox="1"/>
          <p:nvPr/>
        </p:nvSpPr>
        <p:spPr>
          <a:xfrm>
            <a:off x="3727905"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transacionais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6" name="Google Shape;115;p18">
            <a:extLst>
              <a:ext uri="{FF2B5EF4-FFF2-40B4-BE49-F238E27FC236}">
                <a16:creationId xmlns:a16="http://schemas.microsoft.com/office/drawing/2014/main" id="{5ED8E2F2-F616-403F-938A-18A3B3834172}"/>
              </a:ext>
            </a:extLst>
          </p:cNvPr>
          <p:cNvSpPr txBox="1"/>
          <p:nvPr/>
        </p:nvSpPr>
        <p:spPr>
          <a:xfrm>
            <a:off x="6304747"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financeiras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3" name="Imagem 2">
            <a:extLst>
              <a:ext uri="{FF2B5EF4-FFF2-40B4-BE49-F238E27FC236}">
                <a16:creationId xmlns:a16="http://schemas.microsoft.com/office/drawing/2014/main" id="{B52E60FA-522B-484D-A6A6-DB815B002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6469" y="1920570"/>
            <a:ext cx="1066800" cy="1066800"/>
          </a:xfrm>
          <a:prstGeom prst="ellipse">
            <a:avLst/>
          </a:prstGeom>
        </p:spPr>
      </p:pic>
      <p:pic>
        <p:nvPicPr>
          <p:cNvPr id="5" name="Imagem 4">
            <a:extLst>
              <a:ext uri="{FF2B5EF4-FFF2-40B4-BE49-F238E27FC236}">
                <a16:creationId xmlns:a16="http://schemas.microsoft.com/office/drawing/2014/main" id="{80F9EE8F-FCB7-40AB-8DA0-3D2B01965E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1660" y="1920570"/>
            <a:ext cx="1066800" cy="1066800"/>
          </a:xfrm>
          <a:prstGeom prst="ellipse">
            <a:avLst/>
          </a:prstGeom>
        </p:spPr>
      </p:pic>
      <p:pic>
        <p:nvPicPr>
          <p:cNvPr id="8" name="Imagem 7">
            <a:extLst>
              <a:ext uri="{FF2B5EF4-FFF2-40B4-BE49-F238E27FC236}">
                <a16:creationId xmlns:a16="http://schemas.microsoft.com/office/drawing/2014/main" id="{322E5FC8-7CE8-4253-AD64-152888696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6467" y="1920570"/>
            <a:ext cx="1119809" cy="1119809"/>
          </a:xfrm>
          <a:prstGeom prst="ellipse">
            <a:avLst/>
          </a:prstGeom>
        </p:spPr>
      </p:pic>
      <p:pic>
        <p:nvPicPr>
          <p:cNvPr id="10" name="Imagem 9">
            <a:extLst>
              <a:ext uri="{FF2B5EF4-FFF2-40B4-BE49-F238E27FC236}">
                <a16:creationId xmlns:a16="http://schemas.microsoft.com/office/drawing/2014/main" id="{3C8BBD03-53EE-4969-B7E7-5A01D64175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6070" y="1920570"/>
            <a:ext cx="1119809" cy="1119809"/>
          </a:xfrm>
          <a:prstGeom prst="ellipse">
            <a:avLst/>
          </a:prstGeom>
        </p:spPr>
      </p:pic>
      <p:sp>
        <p:nvSpPr>
          <p:cNvPr id="28" name="Google Shape;115;p18">
            <a:extLst>
              <a:ext uri="{FF2B5EF4-FFF2-40B4-BE49-F238E27FC236}">
                <a16:creationId xmlns:a16="http://schemas.microsoft.com/office/drawing/2014/main" id="{90B220F3-7788-4E67-AEFB-DA2A847DAAC7}"/>
              </a:ext>
            </a:extLst>
          </p:cNvPr>
          <p:cNvSpPr txBox="1"/>
          <p:nvPr/>
        </p:nvSpPr>
        <p:spPr>
          <a:xfrm>
            <a:off x="8881589"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Canais/Mídias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Retângulo 28">
            <a:extLst>
              <a:ext uri="{FF2B5EF4-FFF2-40B4-BE49-F238E27FC236}">
                <a16:creationId xmlns:a16="http://schemas.microsoft.com/office/drawing/2014/main" id="{401BC943-F5AE-424B-A768-F939C25E69FF}"/>
              </a:ext>
            </a:extLst>
          </p:cNvPr>
          <p:cNvSpPr/>
          <p:nvPr/>
        </p:nvSpPr>
        <p:spPr>
          <a:xfrm>
            <a:off x="0" y="5156020"/>
            <a:ext cx="5520116" cy="1200329"/>
          </a:xfrm>
          <a:prstGeom prst="rect">
            <a:avLst/>
          </a:prstGeom>
        </p:spPr>
        <p:txBody>
          <a:bodyPr wrap="square">
            <a:spAutoFit/>
          </a:bodyPr>
          <a:lstStyle/>
          <a:p>
            <a:r>
              <a:rPr lang="da-DK" dirty="0">
                <a:solidFill>
                  <a:schemeClr val="accent4"/>
                </a:solidFill>
              </a:rPr>
              <a:t>Descrever em linhas gerais as principais informações disponíveis, por grupos de variáveis, exemplificando alguns campos</a:t>
            </a:r>
          </a:p>
          <a:p>
            <a:pPr marL="285750" indent="-285750">
              <a:buFontTx/>
              <a:buChar char="-"/>
            </a:pPr>
            <a:endParaRPr lang="pt-BR" dirty="0">
              <a:solidFill>
                <a:schemeClr val="accent4"/>
              </a:solidFill>
            </a:endParaRPr>
          </a:p>
        </p:txBody>
      </p:sp>
      <p:pic>
        <p:nvPicPr>
          <p:cNvPr id="18" name="Imagem 17"/>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82648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3.iv. </a:t>
            </a:r>
            <a:r>
              <a:rPr lang="en-US" dirty="0" err="1">
                <a:solidFill>
                  <a:srgbClr val="434343"/>
                </a:solidFill>
                <a:latin typeface="Open Sans" panose="020B0604020202020204" charset="0"/>
                <a:ea typeface="Open Sans" panose="020B0604020202020204" charset="0"/>
                <a:cs typeface="Open Sans" panose="020B0604020202020204" charset="0"/>
              </a:rPr>
              <a:t>Processo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redução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51038157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1098711"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263083"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5097373"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2" name="Google Shape;115;p18">
            <a:extLst>
              <a:ext uri="{FF2B5EF4-FFF2-40B4-BE49-F238E27FC236}">
                <a16:creationId xmlns:a16="http://schemas.microsoft.com/office/drawing/2014/main" id="{2A99E2E1-1659-4971-953F-F194C198EFC2}"/>
              </a:ext>
            </a:extLst>
          </p:cNvPr>
          <p:cNvSpPr txBox="1"/>
          <p:nvPr/>
        </p:nvSpPr>
        <p:spPr>
          <a:xfrm>
            <a:off x="6915527"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72495"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4" name="Retângulo 13">
            <a:extLst>
              <a:ext uri="{FF2B5EF4-FFF2-40B4-BE49-F238E27FC236}">
                <a16:creationId xmlns:a16="http://schemas.microsoft.com/office/drawing/2014/main" id="{AC86E50F-7A5E-454B-8779-14BC0B72C234}"/>
              </a:ext>
            </a:extLst>
          </p:cNvPr>
          <p:cNvSpPr/>
          <p:nvPr/>
        </p:nvSpPr>
        <p:spPr>
          <a:xfrm>
            <a:off x="0" y="5285380"/>
            <a:ext cx="7511145" cy="1200329"/>
          </a:xfrm>
          <a:prstGeom prst="rect">
            <a:avLst/>
          </a:prstGeom>
        </p:spPr>
        <p:txBody>
          <a:bodyPr wrap="square">
            <a:spAutoFit/>
          </a:bodyPr>
          <a:lstStyle/>
          <a:p>
            <a:r>
              <a:rPr lang="da-DK" dirty="0">
                <a:solidFill>
                  <a:schemeClr val="accent4"/>
                </a:solidFill>
              </a:rPr>
              <a:t>Se aplicável a seu projeto, descrever o processo de redução de variáveis, detalhando os motivos pelo qual as variáveis deixaram de fazer parte da análise, até o resultado final </a:t>
            </a:r>
          </a:p>
          <a:p>
            <a:pPr marL="285750" indent="-285750">
              <a:buFontTx/>
              <a:buChar char="-"/>
            </a:pPr>
            <a:endParaRPr lang="pt-BR" dirty="0">
              <a:solidFill>
                <a:schemeClr val="accent4"/>
              </a:solidFill>
            </a:endParaRPr>
          </a:p>
        </p:txBody>
      </p:sp>
    </p:spTree>
    <p:extLst>
      <p:ext uri="{BB962C8B-B14F-4D97-AF65-F5344CB8AC3E}">
        <p14:creationId xmlns:p14="http://schemas.microsoft.com/office/powerpoint/2010/main" val="86490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839286" y="1494090"/>
            <a:ext cx="7352714" cy="439712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506892"/>
              <a:ext cx="1028361" cy="914140"/>
            </a:xfrm>
            <a:prstGeom prst="rect">
              <a:avLst/>
            </a:prstGeom>
            <a:noFill/>
            <a:ln>
              <a:noFill/>
            </a:ln>
          </p:spPr>
        </p:pic>
      </p:grpSp>
      <p:pic>
        <p:nvPicPr>
          <p:cNvPr id="19" name="Picture 4" descr="Photo of Three People Smiling While Having a Meeting">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0" t="-218" r="40040" b="-855"/>
          <a:stretch/>
        </p:blipFill>
        <p:spPr bwMode="auto">
          <a:xfrm>
            <a:off x="-20461" y="-38804"/>
            <a:ext cx="3804670" cy="69813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2" name="Retângulo 11">
            <a:extLst>
              <a:ext uri="{FF2B5EF4-FFF2-40B4-BE49-F238E27FC236}">
                <a16:creationId xmlns:a16="http://schemas.microsoft.com/office/drawing/2014/main" id="{9AF75BDE-2DA8-42CE-8B19-0AC78647E4C2}"/>
              </a:ext>
            </a:extLst>
          </p:cNvPr>
          <p:cNvSpPr/>
          <p:nvPr/>
        </p:nvSpPr>
        <p:spPr>
          <a:xfrm>
            <a:off x="4931577" y="1616253"/>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14" name="Retângulo 13">
            <a:extLst>
              <a:ext uri="{FF2B5EF4-FFF2-40B4-BE49-F238E27FC236}">
                <a16:creationId xmlns:a16="http://schemas.microsoft.com/office/drawing/2014/main" id="{90337105-6BAC-4A77-B359-BCD5496A4C18}"/>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Tree>
    <p:extLst>
      <p:ext uri="{BB962C8B-B14F-4D97-AF65-F5344CB8AC3E}">
        <p14:creationId xmlns:p14="http://schemas.microsoft.com/office/powerpoint/2010/main" val="3340041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19527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Agrupar 32">
            <a:extLst>
              <a:ext uri="{FF2B5EF4-FFF2-40B4-BE49-F238E27FC236}">
                <a16:creationId xmlns:a16="http://schemas.microsoft.com/office/drawing/2014/main" id="{EB326335-5227-427C-BA40-635970456B4C}"/>
              </a:ext>
            </a:extLst>
          </p:cNvPr>
          <p:cNvGrpSpPr/>
          <p:nvPr/>
        </p:nvGrpSpPr>
        <p:grpSpPr>
          <a:xfrm>
            <a:off x="3643313" y="1985885"/>
            <a:ext cx="8548688" cy="2633610"/>
            <a:chOff x="8497038" y="326338"/>
            <a:chExt cx="2827606" cy="2224038"/>
          </a:xfrm>
        </p:grpSpPr>
        <p:sp>
          <p:nvSpPr>
            <p:cNvPr id="40" name="Retângulo 39">
              <a:extLst>
                <a:ext uri="{FF2B5EF4-FFF2-40B4-BE49-F238E27FC236}">
                  <a16:creationId xmlns:a16="http://schemas.microsoft.com/office/drawing/2014/main" id="{1730CC36-686C-4C7F-8A4B-09B5B2A92A5D}"/>
                </a:ext>
              </a:extLst>
            </p:cNvPr>
            <p:cNvSpPr/>
            <p:nvPr/>
          </p:nvSpPr>
          <p:spPr>
            <a:xfrm>
              <a:off x="8497038" y="326338"/>
              <a:ext cx="2827606" cy="222403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10496529" y="820143"/>
              <a:ext cx="826875" cy="1730233"/>
            </a:xfrm>
            <a:prstGeom prst="rect">
              <a:avLst/>
            </a:prstGeom>
            <a:noFill/>
            <a:ln>
              <a:noFill/>
            </a:ln>
          </p:spPr>
        </p:pic>
      </p:gr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Defina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claramete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objetivos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1. COMUNICAÇÃO EFETIVA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ABERTURA DA APRESENTAÇÃO</a:t>
            </a:r>
          </a:p>
        </p:txBody>
      </p:sp>
      <p:sp>
        <p:nvSpPr>
          <p:cNvPr id="18" name="Retângulo 17">
            <a:extLst>
              <a:ext uri="{FF2B5EF4-FFF2-40B4-BE49-F238E27FC236}">
                <a16:creationId xmlns:a16="http://schemas.microsoft.com/office/drawing/2014/main" id="{B61614D9-E4BA-4F3D-AB39-E2BBC9962A3C}"/>
              </a:ext>
            </a:extLst>
          </p:cNvPr>
          <p:cNvSpPr/>
          <p:nvPr/>
        </p:nvSpPr>
        <p:spPr>
          <a:xfrm>
            <a:off x="4180053" y="2417607"/>
            <a:ext cx="7025587"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rPr>
              <a:t>Defina, de forma precisa, qual a pergunta de negócio que seu projeto vai responder.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dirty="0">
                <a:solidFill>
                  <a:srgbClr val="434343"/>
                </a:solidFill>
                <a:latin typeface="Open Sans" panose="020B0604020202020204" charset="0"/>
              </a:rPr>
              <a:t>Esse é primeiro passo para colocar a audiência dentro do seu projeto!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Espaço Reservado para Número de Slide 4">
            <a:extLst>
              <a:ext uri="{FF2B5EF4-FFF2-40B4-BE49-F238E27FC236}">
                <a16:creationId xmlns:a16="http://schemas.microsoft.com/office/drawing/2014/main" id="{2275FB9F-DB42-4956-B634-C0351F239AA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70E57C2E-9D52-4779-9588-2348331CF68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EF178668-9998-44C8-8B8A-C2431CDF0E38}"/>
              </a:ext>
            </a:extLst>
          </p:cNvPr>
          <p:cNvSpPr/>
          <p:nvPr/>
        </p:nvSpPr>
        <p:spPr>
          <a:xfrm>
            <a:off x="247954" y="1258710"/>
            <a:ext cx="10573482" cy="307777"/>
          </a:xfrm>
          <a:prstGeom prst="rect">
            <a:avLst/>
          </a:prstGeom>
        </p:spPr>
        <p:txBody>
          <a:bodyPr wrap="square">
            <a:spAutoFit/>
          </a:bodyPr>
          <a:lstStyle/>
          <a:p>
            <a:pPr>
              <a:defRPr/>
            </a:pPr>
            <a:r>
              <a:rPr lang="pt-BR" sz="1400" dirty="0">
                <a:solidFill>
                  <a:srgbClr val="434343"/>
                </a:solidFill>
                <a:latin typeface="Open Sans" panose="020B0604020202020204" charset="0"/>
                <a:ea typeface="Open Sans" panose="020B0604020202020204" charset="0"/>
                <a:cs typeface="Open Sans" panose="020B0604020202020204" charset="0"/>
              </a:rPr>
              <a:t>O primeiro passo da sua apresentação precisa deixar claro QUAL É SEU OBJETIVO.</a:t>
            </a:r>
          </a:p>
        </p:txBody>
      </p:sp>
      <p:pic>
        <p:nvPicPr>
          <p:cNvPr id="1026" name="Picture 2" descr="selective focus photography of an arrow">
            <a:extLst>
              <a:ext uri="{FF2B5EF4-FFF2-40B4-BE49-F238E27FC236}">
                <a16:creationId xmlns:a16="http://schemas.microsoft.com/office/drawing/2014/main" id="{497DEF0D-5426-45A6-AA29-D8DC6EA8A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85884"/>
            <a:ext cx="3800476" cy="26223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15334387-3BE9-43F0-B9BB-9B1E37D2AFAD}"/>
              </a:ext>
            </a:extLst>
          </p:cNvPr>
          <p:cNvSpPr>
            <a:spLocks noChangeArrowheads="1"/>
          </p:cNvSpPr>
          <p:nvPr/>
        </p:nvSpPr>
        <p:spPr bwMode="auto">
          <a:xfrm>
            <a:off x="4393096" y="4799916"/>
            <a:ext cx="5033520" cy="1134296"/>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altLang="pt-BR" sz="1400" dirty="0">
                <a:solidFill>
                  <a:srgbClr val="434343"/>
                </a:solidFill>
                <a:latin typeface="Open Sans" panose="020B0604020202020204" charset="0"/>
              </a:rPr>
              <a:t>Deve responder perguntas do tipo: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Qual o objetivo do trabalho?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Qual público ou produto serão considerados?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Quais dados serão utilizados?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Qual será o caminho técnico para resolução?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Como seus resultados serão utilizados pelo negócio</a:t>
            </a:r>
            <a:r>
              <a:rPr lang="pt-PT" altLang="pt-BR" sz="1400" dirty="0">
                <a:solidFill>
                  <a:srgbClr val="434343"/>
                </a:solidFill>
                <a:latin typeface="Open Sans" panose="020B0604020202020204" charset="0"/>
              </a:rPr>
              <a:t>?</a:t>
            </a:r>
          </a:p>
        </p:txBody>
      </p:sp>
    </p:spTree>
    <p:extLst>
      <p:ext uri="{BB962C8B-B14F-4D97-AF65-F5344CB8AC3E}">
        <p14:creationId xmlns:p14="http://schemas.microsoft.com/office/powerpoint/2010/main" val="3609381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lipse 25">
            <a:extLst>
              <a:ext uri="{FF2B5EF4-FFF2-40B4-BE49-F238E27FC236}">
                <a16:creationId xmlns:a16="http://schemas.microsoft.com/office/drawing/2014/main" id="{6911C68C-4195-4FE0-8287-58A07025F15B}"/>
              </a:ext>
            </a:extLst>
          </p:cNvPr>
          <p:cNvSpPr/>
          <p:nvPr/>
        </p:nvSpPr>
        <p:spPr>
          <a:xfrm>
            <a:off x="6839723"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8" name="Elipse 17">
            <a:extLst>
              <a:ext uri="{FF2B5EF4-FFF2-40B4-BE49-F238E27FC236}">
                <a16:creationId xmlns:a16="http://schemas.microsoft.com/office/drawing/2014/main" id="{11253DD4-5026-4C31-9FAA-98089AB57DD7}"/>
              </a:ext>
            </a:extLst>
          </p:cNvPr>
          <p:cNvSpPr/>
          <p:nvPr/>
        </p:nvSpPr>
        <p:spPr>
          <a:xfrm>
            <a:off x="9113891"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6" name="Elipse 15">
            <a:extLst>
              <a:ext uri="{FF2B5EF4-FFF2-40B4-BE49-F238E27FC236}">
                <a16:creationId xmlns:a16="http://schemas.microsoft.com/office/drawing/2014/main" id="{47E40754-177D-49B0-9B93-35EBEC064736}"/>
              </a:ext>
            </a:extLst>
          </p:cNvPr>
          <p:cNvSpPr/>
          <p:nvPr/>
        </p:nvSpPr>
        <p:spPr>
          <a:xfrm>
            <a:off x="1910572"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54744DD-1D95-418A-BC71-F01241831310}"/>
              </a:ext>
            </a:extLst>
          </p:cNvPr>
          <p:cNvSpPr/>
          <p:nvPr/>
        </p:nvSpPr>
        <p:spPr>
          <a:xfrm>
            <a:off x="4452597"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24" name="Retângulo 23">
            <a:extLst>
              <a:ext uri="{FF2B5EF4-FFF2-40B4-BE49-F238E27FC236}">
                <a16:creationId xmlns:a16="http://schemas.microsoft.com/office/drawing/2014/main" id="{C3822631-16E9-40E2-A6F2-94503BC34BB8}"/>
              </a:ext>
            </a:extLst>
          </p:cNvPr>
          <p:cNvSpPr/>
          <p:nvPr/>
        </p:nvSpPr>
        <p:spPr>
          <a:xfrm>
            <a:off x="6416460"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29D846F6-4EED-40C7-BB2D-8E3E89F1BD67}"/>
              </a:ext>
            </a:extLst>
          </p:cNvPr>
          <p:cNvSpPr/>
          <p:nvPr/>
        </p:nvSpPr>
        <p:spPr>
          <a:xfrm>
            <a:off x="397966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tângulo 28">
            <a:extLst>
              <a:ext uri="{FF2B5EF4-FFF2-40B4-BE49-F238E27FC236}">
                <a16:creationId xmlns:a16="http://schemas.microsoft.com/office/drawing/2014/main" id="{A7BC5D1A-FF90-4359-AE98-CFE00869AC1E}"/>
              </a:ext>
            </a:extLst>
          </p:cNvPr>
          <p:cNvSpPr/>
          <p:nvPr/>
        </p:nvSpPr>
        <p:spPr>
          <a:xfrm>
            <a:off x="8834482"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9270D58F-0379-42A2-9E2D-95EEE2F0D671}"/>
              </a:ext>
            </a:extLst>
          </p:cNvPr>
          <p:cNvSpPr/>
          <p:nvPr/>
        </p:nvSpPr>
        <p:spPr>
          <a:xfrm>
            <a:off x="144513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itle Placeholder 1">
            <a:extLst>
              <a:ext uri="{FF2B5EF4-FFF2-40B4-BE49-F238E27FC236}">
                <a16:creationId xmlns:a16="http://schemas.microsoft.com/office/drawing/2014/main" id="{C2205759-F682-4C77-9D69-5A066B8B384E}"/>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5.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336816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17">
            <a:extLst>
              <a:ext uri="{FF2B5EF4-FFF2-40B4-BE49-F238E27FC236}">
                <a16:creationId xmlns:a16="http://schemas.microsoft.com/office/drawing/2014/main" id="{80529D9D-C2B2-470D-B367-E075AC891869}"/>
              </a:ext>
            </a:extLst>
          </p:cNvPr>
          <p:cNvSpPr/>
          <p:nvPr/>
        </p:nvSpPr>
        <p:spPr>
          <a:xfrm>
            <a:off x="1236352" y="3381263"/>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434343"/>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DEE4FC51-EB35-43CE-BA26-9FEFF3857578}"/>
              </a:ext>
            </a:extLst>
          </p:cNvPr>
          <p:cNvSpPr/>
          <p:nvPr/>
        </p:nvSpPr>
        <p:spPr>
          <a:xfrm>
            <a:off x="6377924" y="3416312"/>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434343"/>
              </a:solidFill>
              <a:effectLst/>
              <a:uLnTx/>
              <a:uFillTx/>
              <a:latin typeface="Calibri" panose="020F0502020204030204"/>
              <a:ea typeface="+mn-ea"/>
              <a:cs typeface="+mn-cs"/>
            </a:endParaRPr>
          </a:p>
        </p:txBody>
      </p:sp>
      <p:sp>
        <p:nvSpPr>
          <p:cNvPr id="26" name="Retângulo 25">
            <a:extLst>
              <a:ext uri="{FF2B5EF4-FFF2-40B4-BE49-F238E27FC236}">
                <a16:creationId xmlns:a16="http://schemas.microsoft.com/office/drawing/2014/main" id="{1522C22C-650F-4D26-ACAC-398D866767E0}"/>
              </a:ext>
            </a:extLst>
          </p:cNvPr>
          <p:cNvSpPr/>
          <p:nvPr/>
        </p:nvSpPr>
        <p:spPr>
          <a:xfrm>
            <a:off x="8771661" y="3381263"/>
            <a:ext cx="1915357"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endParaRPr>
          </a:p>
        </p:txBody>
      </p:sp>
      <p:sp>
        <p:nvSpPr>
          <p:cNvPr id="27" name="Retângulo 26">
            <a:extLst>
              <a:ext uri="{FF2B5EF4-FFF2-40B4-BE49-F238E27FC236}">
                <a16:creationId xmlns:a16="http://schemas.microsoft.com/office/drawing/2014/main" id="{034B9C18-4D27-48C9-AD86-079A8641A9F1}"/>
              </a:ext>
            </a:extLst>
          </p:cNvPr>
          <p:cNvSpPr/>
          <p:nvPr/>
        </p:nvSpPr>
        <p:spPr>
          <a:xfrm>
            <a:off x="3820635" y="3387290"/>
            <a:ext cx="1905000"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434343"/>
              </a:solidFill>
              <a:effectLst/>
              <a:uLnTx/>
              <a:uFillTx/>
              <a:latin typeface="Calibri" panose="020F0502020204030204"/>
              <a:ea typeface="+mn-ea"/>
              <a:cs typeface="+mn-cs"/>
            </a:endParaRPr>
          </a:p>
        </p:txBody>
      </p:sp>
      <p:sp>
        <p:nvSpPr>
          <p:cNvPr id="3" name="Retângulo 2">
            <a:extLst>
              <a:ext uri="{FF2B5EF4-FFF2-40B4-BE49-F238E27FC236}">
                <a16:creationId xmlns:a16="http://schemas.microsoft.com/office/drawing/2014/main" id="{995EE773-0455-483E-A747-268B5DDC8DE5}"/>
              </a:ext>
            </a:extLst>
          </p:cNvPr>
          <p:cNvSpPr/>
          <p:nvPr/>
        </p:nvSpPr>
        <p:spPr>
          <a:xfrm>
            <a:off x="1346470" y="3395835"/>
            <a:ext cx="1675153" cy="430887"/>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4" name="Retângulo 3">
            <a:extLst>
              <a:ext uri="{FF2B5EF4-FFF2-40B4-BE49-F238E27FC236}">
                <a16:creationId xmlns:a16="http://schemas.microsoft.com/office/drawing/2014/main" id="{155EE506-D938-4167-87F3-80503D2410BB}"/>
              </a:ext>
            </a:extLst>
          </p:cNvPr>
          <p:cNvSpPr/>
          <p:nvPr/>
        </p:nvSpPr>
        <p:spPr>
          <a:xfrm>
            <a:off x="6436476" y="3530831"/>
            <a:ext cx="2108215" cy="261610"/>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F68F43C2-5EE6-42C9-91EB-DB1F2CD2D30F}"/>
              </a:ext>
            </a:extLst>
          </p:cNvPr>
          <p:cNvSpPr/>
          <p:nvPr/>
        </p:nvSpPr>
        <p:spPr>
          <a:xfrm>
            <a:off x="6436476" y="3995562"/>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BE6BABD7-9620-49D0-A1C0-D1F414E006F2}"/>
              </a:ext>
            </a:extLst>
          </p:cNvPr>
          <p:cNvSpPr/>
          <p:nvPr/>
        </p:nvSpPr>
        <p:spPr>
          <a:xfrm>
            <a:off x="3568004" y="3856396"/>
            <a:ext cx="210821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Prof. </a:t>
            </a:r>
            <a:r>
              <a:rPr kumimoji="0" lang="pt-BR" sz="1100" b="1" i="0" u="none" strike="noStrike" kern="1200" cap="none" spc="0" normalizeH="0" baseline="0" noProof="0" dirty="0" err="1">
                <a:ln>
                  <a:noFill/>
                </a:ln>
                <a:solidFill>
                  <a:prstClr val="white"/>
                </a:solidFill>
                <a:effectLst/>
                <a:uLnTx/>
                <a:uFillTx/>
                <a:latin typeface="Open Sans"/>
                <a:ea typeface="Open Sans"/>
                <a:cs typeface="Open Sans"/>
              </a:rPr>
              <a:t>MsC</a:t>
            </a: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 Samuel Otero Schmidt</a:t>
            </a:r>
          </a:p>
        </p:txBody>
      </p:sp>
      <p:sp>
        <p:nvSpPr>
          <p:cNvPr id="23" name="Retângulo 22">
            <a:extLst>
              <a:ext uri="{FF2B5EF4-FFF2-40B4-BE49-F238E27FC236}">
                <a16:creationId xmlns:a16="http://schemas.microsoft.com/office/drawing/2014/main" id="{7576B5B0-8A50-4EF1-BF06-9BE3CF94EFFA}"/>
              </a:ext>
            </a:extLst>
          </p:cNvPr>
          <p:cNvSpPr/>
          <p:nvPr/>
        </p:nvSpPr>
        <p:spPr>
          <a:xfrm>
            <a:off x="3820635" y="4024569"/>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1BA77924-BCDF-4861-81E7-9DF1EF5C3AD2}"/>
              </a:ext>
            </a:extLst>
          </p:cNvPr>
          <p:cNvSpPr/>
          <p:nvPr/>
        </p:nvSpPr>
        <p:spPr>
          <a:xfrm>
            <a:off x="3998649" y="3417170"/>
            <a:ext cx="1675153" cy="430887"/>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31" name="Retângulo 30">
            <a:extLst>
              <a:ext uri="{FF2B5EF4-FFF2-40B4-BE49-F238E27FC236}">
                <a16:creationId xmlns:a16="http://schemas.microsoft.com/office/drawing/2014/main" id="{DF51D50A-ADB5-4F3E-845A-F104EA5A4904}"/>
              </a:ext>
            </a:extLst>
          </p:cNvPr>
          <p:cNvSpPr/>
          <p:nvPr/>
        </p:nvSpPr>
        <p:spPr>
          <a:xfrm>
            <a:off x="8891137" y="3918784"/>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37487528-20F5-410D-85B2-E9CC1D7AC3BF}"/>
              </a:ext>
            </a:extLst>
          </p:cNvPr>
          <p:cNvSpPr/>
          <p:nvPr/>
        </p:nvSpPr>
        <p:spPr>
          <a:xfrm>
            <a:off x="1286105" y="3988677"/>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itle Placeholder 1">
            <a:extLst>
              <a:ext uri="{FF2B5EF4-FFF2-40B4-BE49-F238E27FC236}">
                <a16:creationId xmlns:a16="http://schemas.microsoft.com/office/drawing/2014/main" id="{94313B15-93B5-4F1A-8A33-0173F60A5B94}"/>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9" name="Picture 2">
            <a:extLst>
              <a:ext uri="{FF2B5EF4-FFF2-40B4-BE49-F238E27FC236}">
                <a16:creationId xmlns:a16="http://schemas.microsoft.com/office/drawing/2014/main" id="{DABB8D09-C571-4524-B44E-ABA5A2542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r="16667"/>
          <a:stretch/>
        </p:blipFill>
        <p:spPr bwMode="auto">
          <a:xfrm>
            <a:off x="1236349" y="147626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B0155670-6D61-4186-AA66-FAC9D798A3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3820634" y="148681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31F2E406-C6AE-4EAD-B3EC-B17A403C18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6375507" y="1511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07851F93-7F9C-4F64-A9E0-F8E014BBE6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4" r="17864"/>
          <a:stretch/>
        </p:blipFill>
        <p:spPr bwMode="auto">
          <a:xfrm>
            <a:off x="8771661" y="147626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34">
            <a:extLst>
              <a:ext uri="{FF2B5EF4-FFF2-40B4-BE49-F238E27FC236}">
                <a16:creationId xmlns:a16="http://schemas.microsoft.com/office/drawing/2014/main" id="{0A3164BC-495D-4F66-A865-E1879C684E85}"/>
              </a:ext>
            </a:extLst>
          </p:cNvPr>
          <p:cNvSpPr/>
          <p:nvPr/>
        </p:nvSpPr>
        <p:spPr>
          <a:xfrm>
            <a:off x="8911875" y="16042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6" name="Retângulo 35">
            <a:extLst>
              <a:ext uri="{FF2B5EF4-FFF2-40B4-BE49-F238E27FC236}">
                <a16:creationId xmlns:a16="http://schemas.microsoft.com/office/drawing/2014/main" id="{618A1F95-AD05-43E4-A0EE-BDB4DEC0609A}"/>
              </a:ext>
            </a:extLst>
          </p:cNvPr>
          <p:cNvSpPr/>
          <p:nvPr/>
        </p:nvSpPr>
        <p:spPr>
          <a:xfrm>
            <a:off x="1386495" y="1727623"/>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7" name="Retângulo 36">
            <a:extLst>
              <a:ext uri="{FF2B5EF4-FFF2-40B4-BE49-F238E27FC236}">
                <a16:creationId xmlns:a16="http://schemas.microsoft.com/office/drawing/2014/main" id="{327A6629-0A86-4FBA-BD41-63E678C6C7E5}"/>
              </a:ext>
            </a:extLst>
          </p:cNvPr>
          <p:cNvSpPr/>
          <p:nvPr/>
        </p:nvSpPr>
        <p:spPr>
          <a:xfrm>
            <a:off x="3915745" y="16949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8" name="Retângulo 37">
            <a:extLst>
              <a:ext uri="{FF2B5EF4-FFF2-40B4-BE49-F238E27FC236}">
                <a16:creationId xmlns:a16="http://schemas.microsoft.com/office/drawing/2014/main" id="{D837E32D-4C60-4B4A-A969-499CB63F319B}"/>
              </a:ext>
            </a:extLst>
          </p:cNvPr>
          <p:cNvSpPr/>
          <p:nvPr/>
        </p:nvSpPr>
        <p:spPr>
          <a:xfrm>
            <a:off x="6627683" y="170920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Tree>
    <p:extLst>
      <p:ext uri="{BB962C8B-B14F-4D97-AF65-F5344CB8AC3E}">
        <p14:creationId xmlns:p14="http://schemas.microsoft.com/office/powerpoint/2010/main" val="421724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F01F6833-3C91-41F0-9F9E-CA686E7A8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r="16667"/>
          <a:stretch/>
        </p:blipFill>
        <p:spPr bwMode="auto">
          <a:xfrm>
            <a:off x="1112289"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D6AA3C43-0CC8-4627-ABF8-2953BB649C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817738"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F6E4F74-8FD1-4194-83A9-4E5F820BF3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4523187"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D33AF2F-B934-4576-9B29-F847AC186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4" r="17864"/>
          <a:stretch/>
        </p:blipFill>
        <p:spPr bwMode="auto">
          <a:xfrm>
            <a:off x="6228636"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7BD96F06-827C-4BF4-9768-45CAB51C98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67" r="17167"/>
          <a:stretch/>
        </p:blipFill>
        <p:spPr bwMode="auto">
          <a:xfrm>
            <a:off x="7885345"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5923F3F2-C5E0-4F83-8247-E5FEC52401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842" r="16842"/>
          <a:stretch/>
        </p:blipFill>
        <p:spPr bwMode="auto">
          <a:xfrm>
            <a:off x="9542052" y="2012162"/>
            <a:ext cx="1193967" cy="1193967"/>
          </a:xfrm>
          <a:prstGeom prst="ellipse">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6F92A324-1FED-4C41-B094-93CDC5EBE105}"/>
              </a:ext>
            </a:extLst>
          </p:cNvPr>
          <p:cNvSpPr/>
          <p:nvPr/>
        </p:nvSpPr>
        <p:spPr>
          <a:xfrm>
            <a:off x="979313" y="3447749"/>
            <a:ext cx="138463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4" name="Retângulo 33">
            <a:extLst>
              <a:ext uri="{FF2B5EF4-FFF2-40B4-BE49-F238E27FC236}">
                <a16:creationId xmlns:a16="http://schemas.microsoft.com/office/drawing/2014/main" id="{5F198F49-0BAC-468C-9FDC-30BE5E3620B8}"/>
              </a:ext>
            </a:extLst>
          </p:cNvPr>
          <p:cNvSpPr/>
          <p:nvPr/>
        </p:nvSpPr>
        <p:spPr>
          <a:xfrm>
            <a:off x="2888140" y="3447749"/>
            <a:ext cx="1200970"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5" name="Retângulo 34">
            <a:extLst>
              <a:ext uri="{FF2B5EF4-FFF2-40B4-BE49-F238E27FC236}">
                <a16:creationId xmlns:a16="http://schemas.microsoft.com/office/drawing/2014/main" id="{EEF21033-7FDF-443E-8FA4-72D18A104AD6}"/>
              </a:ext>
            </a:extLst>
          </p:cNvPr>
          <p:cNvSpPr/>
          <p:nvPr/>
        </p:nvSpPr>
        <p:spPr>
          <a:xfrm>
            <a:off x="4433452" y="3447749"/>
            <a:ext cx="137960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6" name="Retângulo 35">
            <a:extLst>
              <a:ext uri="{FF2B5EF4-FFF2-40B4-BE49-F238E27FC236}">
                <a16:creationId xmlns:a16="http://schemas.microsoft.com/office/drawing/2014/main" id="{B6BBDA90-89CA-491C-AE79-EDA730055695}"/>
              </a:ext>
            </a:extLst>
          </p:cNvPr>
          <p:cNvSpPr/>
          <p:nvPr/>
        </p:nvSpPr>
        <p:spPr>
          <a:xfrm>
            <a:off x="6063974" y="3447749"/>
            <a:ext cx="152952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7" name="Retângulo 36">
            <a:extLst>
              <a:ext uri="{FF2B5EF4-FFF2-40B4-BE49-F238E27FC236}">
                <a16:creationId xmlns:a16="http://schemas.microsoft.com/office/drawing/2014/main" id="{52C7E3D9-8F86-4AA9-8545-C3137C707978}"/>
              </a:ext>
            </a:extLst>
          </p:cNvPr>
          <p:cNvSpPr/>
          <p:nvPr/>
        </p:nvSpPr>
        <p:spPr>
          <a:xfrm>
            <a:off x="7686468"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8" name="Retângulo 37">
            <a:extLst>
              <a:ext uri="{FF2B5EF4-FFF2-40B4-BE49-F238E27FC236}">
                <a16:creationId xmlns:a16="http://schemas.microsoft.com/office/drawing/2014/main" id="{8F071FAA-C6AF-49E8-B7CE-8F9F9119F3B3}"/>
              </a:ext>
            </a:extLst>
          </p:cNvPr>
          <p:cNvSpPr/>
          <p:nvPr/>
        </p:nvSpPr>
        <p:spPr>
          <a:xfrm>
            <a:off x="9380871"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49" name="Retângulo 48">
            <a:extLst>
              <a:ext uri="{FF2B5EF4-FFF2-40B4-BE49-F238E27FC236}">
                <a16:creationId xmlns:a16="http://schemas.microsoft.com/office/drawing/2014/main" id="{B6D3B172-8CB6-4C0E-BB05-EDCE8137308F}"/>
              </a:ext>
            </a:extLst>
          </p:cNvPr>
          <p:cNvSpPr/>
          <p:nvPr/>
        </p:nvSpPr>
        <p:spPr>
          <a:xfrm>
            <a:off x="0" y="4266923"/>
            <a:ext cx="9030573" cy="172816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9F3EB6A6-8D89-40F9-A39E-0793CC5F4E90}"/>
              </a:ext>
            </a:extLst>
          </p:cNvPr>
          <p:cNvSpPr/>
          <p:nvPr/>
        </p:nvSpPr>
        <p:spPr>
          <a:xfrm>
            <a:off x="500113" y="4418304"/>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26" name="Title Placeholder 1">
            <a:extLst>
              <a:ext uri="{FF2B5EF4-FFF2-40B4-BE49-F238E27FC236}">
                <a16:creationId xmlns:a16="http://schemas.microsoft.com/office/drawing/2014/main" id="{94313B15-93B5-4F1A-8A33-0173F60A5B94}"/>
              </a:ext>
            </a:extLst>
          </p:cNvPr>
          <p:cNvSpPr txBox="1">
            <a:spLocks/>
          </p:cNvSpPr>
          <p:nvPr/>
        </p:nvSpPr>
        <p:spPr>
          <a:xfrm>
            <a:off x="209147" y="13652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725663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050" name="Picture 2" descr="Selective Focus Photography of Work Hard Dream Big Texts on Clear Glass Wall">
            <a:extLst>
              <a:ext uri="{FF2B5EF4-FFF2-40B4-BE49-F238E27FC236}">
                <a16:creationId xmlns:a16="http://schemas.microsoft.com/office/drawing/2014/main" id="{504465B4-5D44-4026-92F9-EC150D9A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1" y="1055566"/>
            <a:ext cx="3187802" cy="588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6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riting word pen sign key commitment business binding brand contract lock law lawyer legal document locked secure bond deal paperwork signature finance agreement promise obligation terms negotiation guarantee binding contract contractual committed obligate watertight contract">
            <a:extLst>
              <a:ext uri="{FF2B5EF4-FFF2-40B4-BE49-F238E27FC236}">
                <a16:creationId xmlns:a16="http://schemas.microsoft.com/office/drawing/2014/main" id="{9A8004E9-7059-4CFF-A99B-276C89242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70" t="1487" r="25895" b="-1487"/>
          <a:stretch/>
        </p:blipFill>
        <p:spPr bwMode="auto">
          <a:xfrm>
            <a:off x="0" y="1055566"/>
            <a:ext cx="3187802" cy="591507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Sugestões</a:t>
            </a:r>
            <a:r>
              <a:rPr lang="en-US" dirty="0">
                <a:solidFill>
                  <a:srgbClr val="434343"/>
                </a:solidFill>
                <a:latin typeface="Open Sans" panose="020B0604020202020204" charset="0"/>
                <a:ea typeface="Open Sans" panose="020B0604020202020204" charset="0"/>
                <a:cs typeface="Open Sans" panose="020B0604020202020204" charset="0"/>
              </a:rPr>
              <a:t> para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1725140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DEFDFCE5-3B29-4634-9240-F8C512E3C8F6}"/>
              </a:ext>
            </a:extLst>
          </p:cNvPr>
          <p:cNvSpPr/>
          <p:nvPr/>
        </p:nvSpPr>
        <p:spPr>
          <a:xfrm>
            <a:off x="6096001" y="3540607"/>
            <a:ext cx="4522350" cy="7236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5AF558BC-6808-4951-99A9-CAA303CBC10B}"/>
              </a:ext>
            </a:extLst>
          </p:cNvPr>
          <p:cNvSpPr/>
          <p:nvPr/>
        </p:nvSpPr>
        <p:spPr>
          <a:xfrm>
            <a:off x="1474350" y="3533023"/>
            <a:ext cx="4522350" cy="73122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ítulo 1">
            <a:extLst>
              <a:ext uri="{FF2B5EF4-FFF2-40B4-BE49-F238E27FC236}">
                <a16:creationId xmlns:a16="http://schemas.microsoft.com/office/drawing/2014/main" id="{8761E965-FD2F-4E9F-9467-77D7F57D6C5F}"/>
              </a:ext>
            </a:extLst>
          </p:cNvPr>
          <p:cNvSpPr txBox="1">
            <a:spLocks/>
          </p:cNvSpPr>
          <p:nvPr/>
        </p:nvSpPr>
        <p:spPr>
          <a:xfrm>
            <a:off x="928383" y="3429000"/>
            <a:ext cx="7197726" cy="2421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434343"/>
              </a:solidFill>
              <a:effectLst/>
              <a:uLnTx/>
              <a:uFillTx/>
              <a:latin typeface="Open Sans" panose="020B0604020202020204" charset="0"/>
              <a:ea typeface="+mj-ea"/>
              <a:cs typeface="+mj-cs"/>
            </a:endParaRPr>
          </a:p>
        </p:txBody>
      </p:sp>
      <p:pic>
        <p:nvPicPr>
          <p:cNvPr id="13" name="Google Shape;82;p15">
            <a:extLst>
              <a:ext uri="{FF2B5EF4-FFF2-40B4-BE49-F238E27FC236}">
                <a16:creationId xmlns:a16="http://schemas.microsoft.com/office/drawing/2014/main" id="{29A2A177-1827-47DE-BAA9-99C975936C9F}"/>
              </a:ext>
            </a:extLst>
          </p:cNvPr>
          <p:cNvPicPr preferRelativeResize="0"/>
          <p:nvPr/>
        </p:nvPicPr>
        <p:blipFill rotWithShape="1">
          <a:blip r:embed="rId2">
            <a:alphaModFix/>
          </a:blip>
          <a:srcRect r="6629"/>
          <a:stretch/>
        </p:blipFill>
        <p:spPr>
          <a:xfrm>
            <a:off x="1474350" y="1429892"/>
            <a:ext cx="4522350" cy="2103175"/>
          </a:xfrm>
          <a:prstGeom prst="rect">
            <a:avLst/>
          </a:prstGeom>
          <a:noFill/>
          <a:ln>
            <a:noFill/>
          </a:ln>
        </p:spPr>
      </p:pic>
      <p:pic>
        <p:nvPicPr>
          <p:cNvPr id="14" name="Google Shape;84;p15">
            <a:extLst>
              <a:ext uri="{FF2B5EF4-FFF2-40B4-BE49-F238E27FC236}">
                <a16:creationId xmlns:a16="http://schemas.microsoft.com/office/drawing/2014/main" id="{07519A7F-61A3-4188-9BE9-3B0C5CAD1772}"/>
              </a:ext>
            </a:extLst>
          </p:cNvPr>
          <p:cNvPicPr preferRelativeResize="0"/>
          <p:nvPr/>
        </p:nvPicPr>
        <p:blipFill rotWithShape="1">
          <a:blip r:embed="rId3">
            <a:alphaModFix/>
          </a:blip>
          <a:srcRect t="18365" r="11174" b="25728"/>
          <a:stretch/>
        </p:blipFill>
        <p:spPr>
          <a:xfrm>
            <a:off x="6096000" y="1437430"/>
            <a:ext cx="4522351" cy="2103176"/>
          </a:xfrm>
          <a:prstGeom prst="rect">
            <a:avLst/>
          </a:prstGeom>
          <a:noFill/>
          <a:ln>
            <a:noFill/>
          </a:ln>
        </p:spPr>
      </p:pic>
      <p:sp>
        <p:nvSpPr>
          <p:cNvPr id="21" name="Title Placeholder 1">
            <a:extLst>
              <a:ext uri="{FF2B5EF4-FFF2-40B4-BE49-F238E27FC236}">
                <a16:creationId xmlns:a16="http://schemas.microsoft.com/office/drawing/2014/main" id="{034EBB3F-DFCE-447C-A128-F2EA1B9E7301}"/>
              </a:ext>
            </a:extLst>
          </p:cNvPr>
          <p:cNvSpPr txBox="1">
            <a:spLocks/>
          </p:cNvSpPr>
          <p:nvPr/>
        </p:nvSpPr>
        <p:spPr>
          <a:xfrm>
            <a:off x="1474349" y="348594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err="1">
                <a:solidFill>
                  <a:srgbClr val="434343"/>
                </a:solidFill>
                <a:latin typeface="Open Sans" panose="020B0604020202020204" charset="0"/>
                <a:ea typeface="Open Sans" panose="020B0604020202020204" charset="0"/>
                <a:cs typeface="Open Sans" panose="020B0604020202020204" charset="0"/>
              </a:rPr>
              <a:t>Lorem</a:t>
            </a:r>
            <a:r>
              <a:rPr lang="pt-BR" sz="2000" dirty="0">
                <a:solidFill>
                  <a:srgbClr val="434343"/>
                </a:solidFill>
                <a:latin typeface="Open Sans" panose="020B0604020202020204" charset="0"/>
                <a:ea typeface="Open Sans" panose="020B0604020202020204" charset="0"/>
                <a:cs typeface="Open Sans" panose="020B0604020202020204" charset="0"/>
              </a:rPr>
              <a:t> Ipsum</a:t>
            </a:r>
          </a:p>
        </p:txBody>
      </p:sp>
      <p:sp>
        <p:nvSpPr>
          <p:cNvPr id="17" name="Title Placeholder 1">
            <a:extLst>
              <a:ext uri="{FF2B5EF4-FFF2-40B4-BE49-F238E27FC236}">
                <a16:creationId xmlns:a16="http://schemas.microsoft.com/office/drawing/2014/main" id="{8A6746DD-7332-4238-8D09-3ED785A2535F}"/>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9" name="Title Placeholder 1">
            <a:extLst>
              <a:ext uri="{FF2B5EF4-FFF2-40B4-BE49-F238E27FC236}">
                <a16:creationId xmlns:a16="http://schemas.microsoft.com/office/drawing/2014/main" id="{7A32171A-3E1E-45AC-8726-095F17B41995}"/>
              </a:ext>
            </a:extLst>
          </p:cNvPr>
          <p:cNvSpPr txBox="1">
            <a:spLocks/>
          </p:cNvSpPr>
          <p:nvPr/>
        </p:nvSpPr>
        <p:spPr>
          <a:xfrm>
            <a:off x="6195302" y="344373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err="1">
                <a:solidFill>
                  <a:srgbClr val="434343"/>
                </a:solidFill>
                <a:latin typeface="Open Sans" panose="020B0604020202020204" charset="0"/>
                <a:ea typeface="Open Sans" panose="020B0604020202020204" charset="0"/>
                <a:cs typeface="Open Sans" panose="020B0604020202020204" charset="0"/>
              </a:rPr>
              <a:t>Lorem</a:t>
            </a:r>
            <a:r>
              <a:rPr lang="pt-BR" sz="2000" dirty="0">
                <a:solidFill>
                  <a:srgbClr val="434343"/>
                </a:solidFill>
                <a:latin typeface="Open Sans" panose="020B0604020202020204" charset="0"/>
                <a:ea typeface="Open Sans" panose="020B0604020202020204" charset="0"/>
                <a:cs typeface="Open Sans" panose="020B0604020202020204" charset="0"/>
              </a:rPr>
              <a:t> Ipsum</a:t>
            </a:r>
          </a:p>
        </p:txBody>
      </p:sp>
    </p:spTree>
    <p:extLst>
      <p:ext uri="{BB962C8B-B14F-4D97-AF65-F5344CB8AC3E}">
        <p14:creationId xmlns:p14="http://schemas.microsoft.com/office/powerpoint/2010/main" val="2249039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onector reto 33">
            <a:extLst>
              <a:ext uri="{FF2B5EF4-FFF2-40B4-BE49-F238E27FC236}">
                <a16:creationId xmlns:a16="http://schemas.microsoft.com/office/drawing/2014/main" id="{0DE9C042-FFE0-4CC5-97BF-5E8AFBA6F7CC}"/>
              </a:ext>
            </a:extLst>
          </p:cNvPr>
          <p:cNvCxnSpPr>
            <a:cxnSpLocks/>
          </p:cNvCxnSpPr>
          <p:nvPr/>
        </p:nvCxnSpPr>
        <p:spPr>
          <a:xfrm>
            <a:off x="1842052" y="3143619"/>
            <a:ext cx="10349948" cy="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id="{57D551E3-9023-40AF-B353-740DD3042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3499" y="2080691"/>
            <a:ext cx="577104" cy="577104"/>
          </a:xfrm>
          <a:prstGeom prst="ellipse">
            <a:avLst/>
          </a:prstGeom>
          <a:solidFill>
            <a:schemeClr val="bg1"/>
          </a:solidFill>
          <a:ln w="19050">
            <a:solidFill>
              <a:srgbClr val="6ADBD9"/>
            </a:solidFill>
          </a:ln>
        </p:spPr>
      </p:pic>
      <p:pic>
        <p:nvPicPr>
          <p:cNvPr id="38" name="Picture 6">
            <a:extLst>
              <a:ext uri="{FF2B5EF4-FFF2-40B4-BE49-F238E27FC236}">
                <a16:creationId xmlns:a16="http://schemas.microsoft.com/office/drawing/2014/main" id="{0A704C00-3C85-4BA1-B4BF-162F56B8E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391" y="2080691"/>
            <a:ext cx="577104" cy="577104"/>
          </a:xfrm>
          <a:prstGeom prst="ellipse">
            <a:avLst/>
          </a:prstGeom>
          <a:solidFill>
            <a:schemeClr val="bg1"/>
          </a:solidFill>
          <a:ln w="19050">
            <a:solidFill>
              <a:srgbClr val="6ADBD9"/>
            </a:solidFill>
          </a:ln>
        </p:spPr>
      </p:pic>
      <p:pic>
        <p:nvPicPr>
          <p:cNvPr id="39" name="Picture 10">
            <a:extLst>
              <a:ext uri="{FF2B5EF4-FFF2-40B4-BE49-F238E27FC236}">
                <a16:creationId xmlns:a16="http://schemas.microsoft.com/office/drawing/2014/main" id="{5BFFFBA5-1F12-4EAB-B33E-570828171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724703" y="2080691"/>
            <a:ext cx="570130" cy="570130"/>
          </a:xfrm>
          <a:prstGeom prst="ellipse">
            <a:avLst/>
          </a:prstGeom>
          <a:solidFill>
            <a:schemeClr val="bg1"/>
          </a:solidFill>
          <a:ln w="19050">
            <a:solidFill>
              <a:srgbClr val="6ADBD9"/>
            </a:solidFill>
          </a:ln>
        </p:spPr>
      </p:pic>
      <p:sp>
        <p:nvSpPr>
          <p:cNvPr id="44" name="Elipse 43">
            <a:extLst>
              <a:ext uri="{FF2B5EF4-FFF2-40B4-BE49-F238E27FC236}">
                <a16:creationId xmlns:a16="http://schemas.microsoft.com/office/drawing/2014/main" id="{57B9BF9B-8F8A-4561-8319-8A90A220C786}"/>
              </a:ext>
            </a:extLst>
          </p:cNvPr>
          <p:cNvSpPr/>
          <p:nvPr/>
        </p:nvSpPr>
        <p:spPr>
          <a:xfrm>
            <a:off x="1769195"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5" name="Elipse 44">
            <a:extLst>
              <a:ext uri="{FF2B5EF4-FFF2-40B4-BE49-F238E27FC236}">
                <a16:creationId xmlns:a16="http://schemas.microsoft.com/office/drawing/2014/main" id="{6502607C-1692-47B5-98FF-2E413E7DDD53}"/>
              </a:ext>
            </a:extLst>
          </p:cNvPr>
          <p:cNvSpPr/>
          <p:nvPr/>
        </p:nvSpPr>
        <p:spPr>
          <a:xfrm>
            <a:off x="4887087"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7" name="Elipse 46">
            <a:extLst>
              <a:ext uri="{FF2B5EF4-FFF2-40B4-BE49-F238E27FC236}">
                <a16:creationId xmlns:a16="http://schemas.microsoft.com/office/drawing/2014/main" id="{3256DFEC-3611-424D-A9A4-3AD7E5042049}"/>
              </a:ext>
            </a:extLst>
          </p:cNvPr>
          <p:cNvSpPr/>
          <p:nvPr/>
        </p:nvSpPr>
        <p:spPr>
          <a:xfrm>
            <a:off x="7936912"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8" name="Retângulo 47">
            <a:extLst>
              <a:ext uri="{FF2B5EF4-FFF2-40B4-BE49-F238E27FC236}">
                <a16:creationId xmlns:a16="http://schemas.microsoft.com/office/drawing/2014/main" id="{7E566C2D-9728-4C8A-9B6B-F79E3645D65F}"/>
              </a:ext>
            </a:extLst>
          </p:cNvPr>
          <p:cNvSpPr/>
          <p:nvPr/>
        </p:nvSpPr>
        <p:spPr>
          <a:xfrm>
            <a:off x="1425912"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1</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9" name="Retângulo 48">
            <a:extLst>
              <a:ext uri="{FF2B5EF4-FFF2-40B4-BE49-F238E27FC236}">
                <a16:creationId xmlns:a16="http://schemas.microsoft.com/office/drawing/2014/main" id="{F3763FBB-EF21-40DD-84CB-D308CEA0AEC7}"/>
              </a:ext>
            </a:extLst>
          </p:cNvPr>
          <p:cNvSpPr/>
          <p:nvPr/>
        </p:nvSpPr>
        <p:spPr>
          <a:xfrm>
            <a:off x="4543804"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2</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id="{A247CF09-A5BF-4D20-80D3-FA2938DB344B}"/>
              </a:ext>
            </a:extLst>
          </p:cNvPr>
          <p:cNvSpPr/>
          <p:nvPr/>
        </p:nvSpPr>
        <p:spPr>
          <a:xfrm>
            <a:off x="7593629"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3</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30" name="Title Placeholder 1">
            <a:extLst>
              <a:ext uri="{FF2B5EF4-FFF2-40B4-BE49-F238E27FC236}">
                <a16:creationId xmlns:a16="http://schemas.microsoft.com/office/drawing/2014/main" id="{86C30F8E-D1C8-4705-ABBF-6E1A65973901}"/>
              </a:ext>
            </a:extLst>
          </p:cNvPr>
          <p:cNvSpPr txBox="1">
            <a:spLocks/>
          </p:cNvSpPr>
          <p:nvPr/>
        </p:nvSpPr>
        <p:spPr>
          <a:xfrm>
            <a:off x="8521749" y="6024348"/>
            <a:ext cx="3350961" cy="55471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rPr>
              <a:t>Para maiores dúvidas ou informações: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hlinkClick r:id="rId5">
                  <a:extLst>
                    <a:ext uri="{A12FA001-AC4F-418D-AE19-62706E023703}">
                      <ahyp:hlinkClr xmlns:ahyp="http://schemas.microsoft.com/office/drawing/2018/hyperlinkcolor" val="tx"/>
                    </a:ext>
                  </a:extLst>
                </a:hlinkClick>
              </a:rPr>
              <a:t>labdatabusiness@fia.com.br </a:t>
            </a:r>
            <a:b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rPr>
            </a:br>
            <a:endPar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26" name="Title Placeholder 1">
            <a:extLst>
              <a:ext uri="{FF2B5EF4-FFF2-40B4-BE49-F238E27FC236}">
                <a16:creationId xmlns:a16="http://schemas.microsoft.com/office/drawing/2014/main" id="{F6F54ADB-5B37-413A-A3C8-7B261D9A6BCC}"/>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7" name="Retângulo 26">
            <a:extLst>
              <a:ext uri="{FF2B5EF4-FFF2-40B4-BE49-F238E27FC236}">
                <a16:creationId xmlns:a16="http://schemas.microsoft.com/office/drawing/2014/main" id="{8C6F0918-B251-44CB-AD86-91E841AC2051}"/>
              </a:ext>
            </a:extLst>
          </p:cNvPr>
          <p:cNvSpPr/>
          <p:nvPr/>
        </p:nvSpPr>
        <p:spPr>
          <a:xfrm>
            <a:off x="861391" y="1104017"/>
            <a:ext cx="10071653" cy="738664"/>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28" name="Google Shape;115;p18">
            <a:extLst>
              <a:ext uri="{FF2B5EF4-FFF2-40B4-BE49-F238E27FC236}">
                <a16:creationId xmlns:a16="http://schemas.microsoft.com/office/drawing/2014/main" id="{E8FDD054-3BAA-4A3C-9F17-56EAED3A53C5}"/>
              </a:ext>
            </a:extLst>
          </p:cNvPr>
          <p:cNvSpPr txBox="1"/>
          <p:nvPr/>
        </p:nvSpPr>
        <p:spPr>
          <a:xfrm>
            <a:off x="1376311"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CBB58164-5805-4763-A3B1-73C5AB957CC7}"/>
              </a:ext>
            </a:extLst>
          </p:cNvPr>
          <p:cNvSpPr txBox="1"/>
          <p:nvPr/>
        </p:nvSpPr>
        <p:spPr>
          <a:xfrm>
            <a:off x="4182166"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id="{496F5523-1BE1-454B-BF10-7897CB582790}"/>
              </a:ext>
            </a:extLst>
          </p:cNvPr>
          <p:cNvSpPr txBox="1"/>
          <p:nvPr/>
        </p:nvSpPr>
        <p:spPr>
          <a:xfrm>
            <a:off x="7200744"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41" name="Google Shape;62;p13">
            <a:extLst>
              <a:ext uri="{FF2B5EF4-FFF2-40B4-BE49-F238E27FC236}">
                <a16:creationId xmlns:a16="http://schemas.microsoft.com/office/drawing/2014/main" id="{4B633E65-A4D0-47D0-93A4-318575B3F112}"/>
              </a:ext>
            </a:extLst>
          </p:cNvPr>
          <p:cNvPicPr preferRelativeResize="0"/>
          <p:nvPr/>
        </p:nvPicPr>
        <p:blipFill>
          <a:blip r:embed="rId6">
            <a:alphaModFix/>
          </a:blip>
          <a:stretch>
            <a:fillRect/>
          </a:stretch>
        </p:blipFill>
        <p:spPr>
          <a:xfrm flipH="1">
            <a:off x="9568068" y="4744922"/>
            <a:ext cx="2628806" cy="2116755"/>
          </a:xfrm>
          <a:prstGeom prst="rect">
            <a:avLst/>
          </a:prstGeom>
          <a:noFill/>
          <a:ln>
            <a:noFill/>
          </a:ln>
        </p:spPr>
      </p:pic>
    </p:spTree>
    <p:extLst>
      <p:ext uri="{BB962C8B-B14F-4D97-AF65-F5344CB8AC3E}">
        <p14:creationId xmlns:p14="http://schemas.microsoft.com/office/powerpoint/2010/main" val="1027563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Placeholder 1">
            <a:extLst>
              <a:ext uri="{FF2B5EF4-FFF2-40B4-BE49-F238E27FC236}">
                <a16:creationId xmlns:a16="http://schemas.microsoft.com/office/drawing/2014/main" id="{93F8BF1D-7665-4BE3-A579-65C8A59FDD6A}"/>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graphicFrame>
        <p:nvGraphicFramePr>
          <p:cNvPr id="15" name="Diagrama 14">
            <a:extLst>
              <a:ext uri="{FF2B5EF4-FFF2-40B4-BE49-F238E27FC236}">
                <a16:creationId xmlns:a16="http://schemas.microsoft.com/office/drawing/2014/main" id="{A8FE3183-ED20-4421-A5F9-D77C1662390D}"/>
              </a:ext>
            </a:extLst>
          </p:cNvPr>
          <p:cNvGraphicFramePr/>
          <p:nvPr>
            <p:extLst>
              <p:ext uri="{D42A27DB-BD31-4B8C-83A1-F6EECF244321}">
                <p14:modId xmlns:p14="http://schemas.microsoft.com/office/powerpoint/2010/main" val="458139909"/>
              </p:ext>
            </p:extLst>
          </p:nvPr>
        </p:nvGraphicFramePr>
        <p:xfrm>
          <a:off x="1707727" y="112024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tângulo 16">
            <a:extLst>
              <a:ext uri="{FF2B5EF4-FFF2-40B4-BE49-F238E27FC236}">
                <a16:creationId xmlns:a16="http://schemas.microsoft.com/office/drawing/2014/main" id="{B370DCE8-8A56-4CDA-BD8B-BFD04A035D36}"/>
              </a:ext>
            </a:extLst>
          </p:cNvPr>
          <p:cNvSpPr/>
          <p:nvPr/>
        </p:nvSpPr>
        <p:spPr>
          <a:xfrm>
            <a:off x="927652" y="1302939"/>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659348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4248443" y="1900442"/>
            <a:ext cx="7943557" cy="283685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10345753" y="561505"/>
              <a:ext cx="958163" cy="1859526"/>
            </a:xfrm>
            <a:prstGeom prst="rect">
              <a:avLst/>
            </a:prstGeom>
            <a:noFill/>
            <a:ln>
              <a:noFill/>
            </a:ln>
          </p:spPr>
        </p:pic>
      </p:grpSp>
      <p:pic>
        <p:nvPicPr>
          <p:cNvPr id="25" name="Google Shape;61;p13">
            <a:extLst>
              <a:ext uri="{FF2B5EF4-FFF2-40B4-BE49-F238E27FC236}">
                <a16:creationId xmlns:a16="http://schemas.microsoft.com/office/drawing/2014/main" id="{A90B1294-65ED-43CE-936E-0250E17F5F2A}"/>
              </a:ext>
            </a:extLst>
          </p:cNvPr>
          <p:cNvPicPr preferRelativeResize="0"/>
          <p:nvPr/>
        </p:nvPicPr>
        <p:blipFill rotWithShape="1">
          <a:blip r:embed="rId3">
            <a:alphaModFix/>
          </a:blip>
          <a:srcRect t="44000" b="27799"/>
          <a:stretch/>
        </p:blipFill>
        <p:spPr>
          <a:xfrm>
            <a:off x="1814933" y="1822456"/>
            <a:ext cx="2433510" cy="688690"/>
          </a:xfrm>
          <a:prstGeom prst="rect">
            <a:avLst/>
          </a:prstGeom>
          <a:noFill/>
          <a:ln>
            <a:noFill/>
          </a:ln>
        </p:spPr>
      </p:pic>
      <p:sp>
        <p:nvSpPr>
          <p:cNvPr id="18" name="Retângulo 17">
            <a:extLst>
              <a:ext uri="{FF2B5EF4-FFF2-40B4-BE49-F238E27FC236}">
                <a16:creationId xmlns:a16="http://schemas.microsoft.com/office/drawing/2014/main" id="{08582706-F5DF-4D31-921A-D90BA26BA469}"/>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904997"/>
            <a:ext cx="4248443" cy="283229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Placeholder 1">
            <a:extLst>
              <a:ext uri="{FF2B5EF4-FFF2-40B4-BE49-F238E27FC236}">
                <a16:creationId xmlns:a16="http://schemas.microsoft.com/office/drawing/2014/main" id="{32F441C4-D02C-4ACD-A149-8CEF6C3E9575}"/>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5" name="Retângulo 14">
            <a:extLst>
              <a:ext uri="{FF2B5EF4-FFF2-40B4-BE49-F238E27FC236}">
                <a16:creationId xmlns:a16="http://schemas.microsoft.com/office/drawing/2014/main" id="{2ABD4B8B-01CD-43A9-AC87-56FCDC09802F}"/>
              </a:ext>
            </a:extLst>
          </p:cNvPr>
          <p:cNvSpPr/>
          <p:nvPr/>
        </p:nvSpPr>
        <p:spPr>
          <a:xfrm>
            <a:off x="4648544" y="2487641"/>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65360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tângulo 43">
            <a:extLst>
              <a:ext uri="{FF2B5EF4-FFF2-40B4-BE49-F238E27FC236}">
                <a16:creationId xmlns:a16="http://schemas.microsoft.com/office/drawing/2014/main" id="{5771BC8A-AAC0-4BE0-A496-0C57B4662CBD}"/>
              </a:ext>
            </a:extLst>
          </p:cNvPr>
          <p:cNvSpPr/>
          <p:nvPr/>
        </p:nvSpPr>
        <p:spPr>
          <a:xfrm rot="10800000">
            <a:off x="2780" y="1670086"/>
            <a:ext cx="2515338"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3" name="Agrupar 32">
            <a:extLst>
              <a:ext uri="{FF2B5EF4-FFF2-40B4-BE49-F238E27FC236}">
                <a16:creationId xmlns:a16="http://schemas.microsoft.com/office/drawing/2014/main" id="{EB326335-5227-427C-BA40-635970456B4C}"/>
              </a:ext>
            </a:extLst>
          </p:cNvPr>
          <p:cNvGrpSpPr/>
          <p:nvPr/>
        </p:nvGrpSpPr>
        <p:grpSpPr>
          <a:xfrm>
            <a:off x="6436120" y="1670086"/>
            <a:ext cx="5755880" cy="2308431"/>
            <a:chOff x="8497038" y="155404"/>
            <a:chExt cx="2827606" cy="2308431"/>
          </a:xfrm>
        </p:grpSpPr>
        <p:sp>
          <p:nvSpPr>
            <p:cNvPr id="40" name="Retângulo 39">
              <a:extLst>
                <a:ext uri="{FF2B5EF4-FFF2-40B4-BE49-F238E27FC236}">
                  <a16:creationId xmlns:a16="http://schemas.microsoft.com/office/drawing/2014/main" id="{1730CC36-686C-4C7F-8A4B-09B5B2A92A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9889495" y="333579"/>
              <a:ext cx="1414421" cy="2087451"/>
            </a:xfrm>
            <a:prstGeom prst="rect">
              <a:avLst/>
            </a:prstGeom>
            <a:noFill/>
            <a:ln>
              <a:noFill/>
            </a:ln>
          </p:spPr>
        </p:pic>
      </p:grpSp>
      <p:sp>
        <p:nvSpPr>
          <p:cNvPr id="18" name="Retângulo 17">
            <a:extLst>
              <a:ext uri="{FF2B5EF4-FFF2-40B4-BE49-F238E27FC236}">
                <a16:creationId xmlns:a16="http://schemas.microsoft.com/office/drawing/2014/main" id="{B61614D9-E4BA-4F3D-AB39-E2BBC9962A3C}"/>
              </a:ext>
            </a:extLst>
          </p:cNvPr>
          <p:cNvSpPr/>
          <p:nvPr/>
        </p:nvSpPr>
        <p:spPr>
          <a:xfrm>
            <a:off x="6675272" y="1848262"/>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4FC6B1B-5797-4075-9743-B408E428F048}"/>
              </a:ext>
            </a:extLst>
          </p:cNvPr>
          <p:cNvSpPr/>
          <p:nvPr/>
        </p:nvSpPr>
        <p:spPr>
          <a:xfrm>
            <a:off x="1060173" y="462565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9" name="Picture 2" descr="Black and Gray Laptop Computer · Free Stock Photo">
            <a:extLst>
              <a:ext uri="{FF2B5EF4-FFF2-40B4-BE49-F238E27FC236}">
                <a16:creationId xmlns:a16="http://schemas.microsoft.com/office/drawing/2014/main" id="{C74111B0-BA48-4F5B-A90D-AB98EF8AB2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45" t="15406" r="58466" b="50934"/>
          <a:stretch/>
        </p:blipFill>
        <p:spPr bwMode="auto">
          <a:xfrm>
            <a:off x="2523972" y="1670085"/>
            <a:ext cx="3912148" cy="2308431"/>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a:extLst>
              <a:ext uri="{FF2B5EF4-FFF2-40B4-BE49-F238E27FC236}">
                <a16:creationId xmlns:a16="http://schemas.microsoft.com/office/drawing/2014/main" id="{F2C1EB61-6793-484F-9EF1-BB61D71FF366}"/>
              </a:ext>
            </a:extLst>
          </p:cNvPr>
          <p:cNvSpPr/>
          <p:nvPr/>
        </p:nvSpPr>
        <p:spPr>
          <a:xfrm>
            <a:off x="2725049" y="1842639"/>
            <a:ext cx="1898401" cy="646331"/>
          </a:xfrm>
          <a:prstGeom prst="rect">
            <a:avLst/>
          </a:prstGeom>
        </p:spPr>
        <p:txBody>
          <a:bodyPr wrap="square">
            <a:spAutoFit/>
          </a:bodyPr>
          <a:lstStyle/>
          <a:p>
            <a:r>
              <a:rPr lang="da-DK" dirty="0">
                <a:solidFill>
                  <a:schemeClr val="accent4"/>
                </a:solidFill>
              </a:rPr>
              <a:t>Modificar imagem a seu critério</a:t>
            </a:r>
            <a:endParaRPr lang="pt-BR" dirty="0">
              <a:solidFill>
                <a:schemeClr val="accent4"/>
              </a:solidFill>
            </a:endParaRPr>
          </a:p>
        </p:txBody>
      </p:sp>
      <p:sp>
        <p:nvSpPr>
          <p:cNvPr id="24" name="Retângulo 23">
            <a:extLst>
              <a:ext uri="{FF2B5EF4-FFF2-40B4-BE49-F238E27FC236}">
                <a16:creationId xmlns:a16="http://schemas.microsoft.com/office/drawing/2014/main" id="{7D1FA3D6-062D-4D00-95B2-2D3D3E9D8291}"/>
              </a:ext>
            </a:extLst>
          </p:cNvPr>
          <p:cNvSpPr/>
          <p:nvPr/>
        </p:nvSpPr>
        <p:spPr>
          <a:xfrm>
            <a:off x="209710" y="1901024"/>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23" name="Title Placeholder 1">
            <a:extLst>
              <a:ext uri="{FF2B5EF4-FFF2-40B4-BE49-F238E27FC236}">
                <a16:creationId xmlns:a16="http://schemas.microsoft.com/office/drawing/2014/main" id="{12C20074-84C9-4F32-8BBD-219B192113FD}"/>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27177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 objetivo do trabalho é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predizer a inadimplência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no pagamento das faturas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cartão de cartão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clientes PF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(Pessoa Física) de uma instituição financeira.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 predição será realizada utilizando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dados históricos transacionais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modelos estatísticos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algoritmos de Inteligência Artificial</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que selecionarão as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características mais relevantes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que explicam o evento de inadimplência dos clientes.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Desta forma, a empresa poderá traçar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estratégias de relacionamento</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desenvolver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réguas de cobrança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ações preventivas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para minimizar de forma proativa sua taxa de inadimplência no cartão de crédito.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C000"/>
                </a:solidFill>
                <a:effectLst/>
                <a:uLnTx/>
                <a:uFillTx/>
                <a:latin typeface="Open Sans" panose="020B0604020202020204"/>
                <a:ea typeface="+mn-ea"/>
                <a:cs typeface="+mn-cs"/>
              </a:rPr>
              <a:t>Modificar imagem a seu critério</a:t>
            </a:r>
            <a:endParaRPr kumimoji="0" lang="pt-BR" sz="1800" b="0" i="0" u="none" strike="noStrike" kern="1200" cap="none" spc="0" normalizeH="0" baseline="0" noProof="0" dirty="0">
              <a:ln>
                <a:noFill/>
              </a:ln>
              <a:solidFill>
                <a:srgbClr val="FFC000"/>
              </a:solidFill>
              <a:effectLst/>
              <a:uLnTx/>
              <a:uFillTx/>
              <a:latin typeface="Open Sans" panose="020B0604020202020204"/>
              <a:ea typeface="+mn-ea"/>
              <a:cs typeface="+mn-cs"/>
            </a:endParaRPr>
          </a:p>
        </p:txBody>
      </p:sp>
      <p:pic>
        <p:nvPicPr>
          <p:cNvPr id="1030" name="Picture 6" descr="Person Holding Black Camera Lens">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43" t="-459" r="14703" b="459"/>
          <a:stretch/>
        </p:blipFill>
        <p:spPr bwMode="auto">
          <a:xfrm>
            <a:off x="0" y="-22615"/>
            <a:ext cx="3337265" cy="6880615"/>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03D789EA-2772-4DAD-81BE-F58177A28101}"/>
              </a:ext>
            </a:extLst>
          </p:cNvPr>
          <p:cNvSpPr/>
          <p:nvPr/>
        </p:nvSpPr>
        <p:spPr>
          <a:xfrm>
            <a:off x="8867972" y="4590727"/>
            <a:ext cx="1857718" cy="912113"/>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solidFill>
                  <a:prstClr val="white"/>
                </a:solidFill>
                <a:latin typeface="Calibri" panose="020F0502020204030204"/>
              </a:rPr>
              <a:t>ARQUIVO REFERÊNCIA</a:t>
            </a: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tângulo 8">
            <a:extLst>
              <a:ext uri="{FF2B5EF4-FFF2-40B4-BE49-F238E27FC236}">
                <a16:creationId xmlns:a16="http://schemas.microsoft.com/office/drawing/2014/main" id="{4C0B6186-6342-2D5E-B696-38327EBFEB51}"/>
              </a:ext>
            </a:extLst>
          </p:cNvPr>
          <p:cNvSpPr/>
          <p:nvPr/>
        </p:nvSpPr>
        <p:spPr>
          <a:xfrm>
            <a:off x="3337265" y="5703153"/>
            <a:ext cx="6021205" cy="646331"/>
          </a:xfrm>
          <a:prstGeom prst="rect">
            <a:avLst/>
          </a:prstGeom>
        </p:spPr>
        <p:txBody>
          <a:bodyPr wrap="square">
            <a:spAutoFit/>
          </a:bodyPr>
          <a:lstStyle/>
          <a:p>
            <a:r>
              <a:rPr lang="da-DK" dirty="0">
                <a:solidFill>
                  <a:schemeClr val="accent4"/>
                </a:solidFill>
              </a:rPr>
              <a:t>Deve estar com as informações necessárias para uma apresentação oral.</a:t>
            </a:r>
            <a:endParaRPr lang="pt-BR" dirty="0">
              <a:solidFill>
                <a:schemeClr val="accent4"/>
              </a:solidFill>
            </a:endParaRPr>
          </a:p>
        </p:txBody>
      </p:sp>
      <p:sp>
        <p:nvSpPr>
          <p:cNvPr id="10" name="Retângulo 9">
            <a:extLst>
              <a:ext uri="{FF2B5EF4-FFF2-40B4-BE49-F238E27FC236}">
                <a16:creationId xmlns:a16="http://schemas.microsoft.com/office/drawing/2014/main" id="{60DA5389-00A5-1E89-409B-E98338FDADA3}"/>
              </a:ext>
            </a:extLst>
          </p:cNvPr>
          <p:cNvSpPr/>
          <p:nvPr/>
        </p:nvSpPr>
        <p:spPr>
          <a:xfrm>
            <a:off x="1289400" y="239016"/>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Tree>
    <p:extLst>
      <p:ext uri="{BB962C8B-B14F-4D97-AF65-F5344CB8AC3E}">
        <p14:creationId xmlns:p14="http://schemas.microsoft.com/office/powerpoint/2010/main" val="326014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Agrupar 32">
            <a:extLst>
              <a:ext uri="{FF2B5EF4-FFF2-40B4-BE49-F238E27FC236}">
                <a16:creationId xmlns:a16="http://schemas.microsoft.com/office/drawing/2014/main" id="{EB326335-5227-427C-BA40-635970456B4C}"/>
              </a:ext>
            </a:extLst>
          </p:cNvPr>
          <p:cNvGrpSpPr/>
          <p:nvPr/>
        </p:nvGrpSpPr>
        <p:grpSpPr>
          <a:xfrm>
            <a:off x="3949180" y="1985885"/>
            <a:ext cx="8242821" cy="2633610"/>
            <a:chOff x="8497038" y="326338"/>
            <a:chExt cx="2827606" cy="2224038"/>
          </a:xfrm>
        </p:grpSpPr>
        <p:sp>
          <p:nvSpPr>
            <p:cNvPr id="40" name="Retângulo 39">
              <a:extLst>
                <a:ext uri="{FF2B5EF4-FFF2-40B4-BE49-F238E27FC236}">
                  <a16:creationId xmlns:a16="http://schemas.microsoft.com/office/drawing/2014/main" id="{1730CC36-686C-4C7F-8A4B-09B5B2A92A5D}"/>
                </a:ext>
              </a:extLst>
            </p:cNvPr>
            <p:cNvSpPr/>
            <p:nvPr/>
          </p:nvSpPr>
          <p:spPr>
            <a:xfrm>
              <a:off x="8497038" y="326338"/>
              <a:ext cx="2827606" cy="222403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10496529" y="820143"/>
              <a:ext cx="826875" cy="1730233"/>
            </a:xfrm>
            <a:prstGeom prst="rect">
              <a:avLst/>
            </a:prstGeom>
            <a:noFill/>
            <a:ln>
              <a:noFill/>
            </a:ln>
          </p:spPr>
        </p:pic>
      </p:gr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434343"/>
                </a:solidFill>
                <a:latin typeface="Open Sans" panose="020B0604020202020204" charset="0"/>
                <a:ea typeface="Open Sans" panose="020B0604020202020204" charset="0"/>
                <a:cs typeface="Open Sans" panose="020B0604020202020204" charset="0"/>
              </a:rPr>
              <a:t>Contextualize a </a:t>
            </a:r>
            <a:r>
              <a:rPr lang="en-US" dirty="0" err="1">
                <a:solidFill>
                  <a:srgbClr val="434343"/>
                </a:solidFill>
                <a:latin typeface="Open Sans" panose="020B0604020202020204" charset="0"/>
                <a:ea typeface="Open Sans" panose="020B0604020202020204" charset="0"/>
                <a:cs typeface="Open Sans" panose="020B0604020202020204" charset="0"/>
              </a:rPr>
              <a:t>importância</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projeto</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1. COMUNICAÇÃO EFETIVA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ABERTURA DA APRESENTAÇÃO</a:t>
            </a:r>
          </a:p>
        </p:txBody>
      </p:sp>
      <p:sp>
        <p:nvSpPr>
          <p:cNvPr id="18" name="Retângulo 17">
            <a:extLst>
              <a:ext uri="{FF2B5EF4-FFF2-40B4-BE49-F238E27FC236}">
                <a16:creationId xmlns:a16="http://schemas.microsoft.com/office/drawing/2014/main" id="{B61614D9-E4BA-4F3D-AB39-E2BBC9962A3C}"/>
              </a:ext>
            </a:extLst>
          </p:cNvPr>
          <p:cNvSpPr/>
          <p:nvPr/>
        </p:nvSpPr>
        <p:spPr>
          <a:xfrm>
            <a:off x="4180053" y="2417607"/>
            <a:ext cx="7025587"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pt-BR" sz="1400" dirty="0">
                <a:solidFill>
                  <a:srgbClr val="434343"/>
                </a:solidFill>
                <a:latin typeface="Open Sans" panose="020B0604020202020204" charset="0"/>
              </a:rPr>
              <a:t>Defina, de forma precisa, POR QUAL MOTIVO O PROJETO é importante, </a:t>
            </a:r>
            <a:r>
              <a:rPr lang="pt-BR" sz="1400" dirty="0">
                <a:solidFill>
                  <a:srgbClr val="434343"/>
                </a:solidFill>
                <a:latin typeface="Open Sans" panose="020B0604020202020204" charset="0"/>
                <a:ea typeface="Open Sans" panose="020B0604020202020204" charset="0"/>
                <a:cs typeface="Open Sans" panose="020B0604020202020204" charset="0"/>
              </a:rPr>
              <a:t>no contexto de negócio da empresa.</a:t>
            </a: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dirty="0">
                <a:solidFill>
                  <a:srgbClr val="434343"/>
                </a:solidFill>
                <a:latin typeface="Open Sans" panose="020B0604020202020204" charset="0"/>
              </a:rPr>
              <a:t>Se sua audiência não entender os benefícios ela vai ficar pensando em “pra que serve?” e não vai prestar atenção no que você vai falar adiante.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Espaço Reservado para Número de Slide 4">
            <a:extLst>
              <a:ext uri="{FF2B5EF4-FFF2-40B4-BE49-F238E27FC236}">
                <a16:creationId xmlns:a16="http://schemas.microsoft.com/office/drawing/2014/main" id="{2275FB9F-DB42-4956-B634-C0351F239AA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70E57C2E-9D52-4779-9588-2348331CF68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EF178668-9998-44C8-8B8A-C2431CDF0E38}"/>
              </a:ext>
            </a:extLst>
          </p:cNvPr>
          <p:cNvSpPr/>
          <p:nvPr/>
        </p:nvSpPr>
        <p:spPr>
          <a:xfrm>
            <a:off x="247954" y="1258710"/>
            <a:ext cx="10573482" cy="307777"/>
          </a:xfrm>
          <a:prstGeom prst="rect">
            <a:avLst/>
          </a:prstGeom>
        </p:spPr>
        <p:txBody>
          <a:bodyPr wrap="square">
            <a:spAutoFit/>
          </a:bodyPr>
          <a:lstStyle/>
          <a:p>
            <a:pPr>
              <a:defRPr/>
            </a:pPr>
            <a:r>
              <a:rPr lang="pt-BR" sz="1400" dirty="0">
                <a:solidFill>
                  <a:srgbClr val="434343"/>
                </a:solidFill>
                <a:latin typeface="Open Sans" panose="020B0604020202020204" charset="0"/>
                <a:ea typeface="Open Sans" panose="020B0604020202020204" charset="0"/>
                <a:cs typeface="Open Sans" panose="020B0604020202020204" charset="0"/>
              </a:rPr>
              <a:t>Depois, mostrar os BENEFÍCIOS do seu projeto para empresa.</a:t>
            </a:r>
          </a:p>
        </p:txBody>
      </p:sp>
      <p:sp>
        <p:nvSpPr>
          <p:cNvPr id="4" name="Rectangle 5">
            <a:extLst>
              <a:ext uri="{FF2B5EF4-FFF2-40B4-BE49-F238E27FC236}">
                <a16:creationId xmlns:a16="http://schemas.microsoft.com/office/drawing/2014/main" id="{15334387-3BE9-43F0-B9BB-9B1E37D2AFAD}"/>
              </a:ext>
            </a:extLst>
          </p:cNvPr>
          <p:cNvSpPr>
            <a:spLocks noChangeArrowheads="1"/>
          </p:cNvSpPr>
          <p:nvPr/>
        </p:nvSpPr>
        <p:spPr bwMode="auto">
          <a:xfrm>
            <a:off x="4284490" y="4956547"/>
            <a:ext cx="5033520" cy="1103518"/>
          </a:xfrm>
          <a:prstGeom prst="rect">
            <a:avLst/>
          </a:prstGeom>
          <a:noFill/>
          <a:ln>
            <a:noFill/>
          </a:ln>
          <a:effectLst/>
        </p:spPr>
        <p:txBody>
          <a:bodyPr vert="horz" wrap="square" lIns="0" tIns="-17457" rIns="0" bIns="-17457" numCol="1" anchor="ctr" anchorCtr="0" compatLnSpc="1">
            <a:prstTxWarp prst="textNoShape">
              <a:avLst/>
            </a:prstTxWarp>
            <a:spAutoFit/>
          </a:bodyPr>
          <a:lstStyle/>
          <a:p>
            <a:pPr eaLnBrk="0" fontAlgn="base" hangingPunct="0">
              <a:spcBef>
                <a:spcPct val="0"/>
              </a:spcBef>
              <a:spcAft>
                <a:spcPct val="0"/>
              </a:spcAft>
            </a:pPr>
            <a:r>
              <a:rPr lang="pt-PT" altLang="pt-BR" sz="1400" dirty="0">
                <a:solidFill>
                  <a:srgbClr val="434343"/>
                </a:solidFill>
                <a:latin typeface="Open Sans" panose="020B0604020202020204" charset="0"/>
              </a:rPr>
              <a:t>Deve responder perguntas do tipo: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Por que o projeto foi socilitado?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Quais desafios estão sendo enfretados pela empresa?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Por que é importante resolver este problema?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O que a empresa ganha com projeto?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Quais serão as áreas beneficiadas?</a:t>
            </a:r>
          </a:p>
        </p:txBody>
      </p:sp>
      <p:pic>
        <p:nvPicPr>
          <p:cNvPr id="2050" name="Picture 2" descr="man standing in front of people sitting beside table with laptop computers">
            <a:extLst>
              <a:ext uri="{FF2B5EF4-FFF2-40B4-BE49-F238E27FC236}">
                <a16:creationId xmlns:a16="http://schemas.microsoft.com/office/drawing/2014/main" id="{D546FCDE-57DA-44E4-B96A-18BF70EF9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 y="1985884"/>
            <a:ext cx="3948442" cy="263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28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aptop computer work typing man conversation design editing">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2.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Contextualização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Problema</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375487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 instituição financeira acompanha periodicamente o indicador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inadimplência</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dos produtos financeiros e tem verificado o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aumento expressivo</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desta taxa para o produto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cartão de crédito</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no último ano.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Por mais que não pagamento gere um valor de “empréstimo” que possa gerar receita futura (devido a taxa de juros) para a instituição, parte do dinheiro pode não ser recuperada. Portanto, traçar estratégias de relacionamento, crédito e cobrança são necessários para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controlar a taxa de inadimplência</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Assim, a área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Cartões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solicitou a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construção de um modelo preditivo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para o produto cartão de crédito, com o objetivo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identificar o perfil dos clientes PF inadimplentes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pelos próximos 60 dias após o vencimento da fatura.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Como a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quantidade</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de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clientes</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é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grande</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e o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custo</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de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comunicação</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é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limitado</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o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modelo</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auxiliará</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instituição</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financeira</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trabalhar</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de forma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otimizada</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com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seus</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clientes</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9" name="Retângulo 8">
            <a:extLst>
              <a:ext uri="{FF2B5EF4-FFF2-40B4-BE49-F238E27FC236}">
                <a16:creationId xmlns:a16="http://schemas.microsoft.com/office/drawing/2014/main" id="{354D25CF-976A-49F4-8A11-53C7F9403A9F}"/>
              </a:ext>
            </a:extLst>
          </p:cNvPr>
          <p:cNvSpPr/>
          <p:nvPr/>
        </p:nvSpPr>
        <p:spPr>
          <a:xfrm>
            <a:off x="8989082" y="5120323"/>
            <a:ext cx="1857718" cy="912113"/>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solidFill>
                  <a:prstClr val="white"/>
                </a:solidFill>
                <a:latin typeface="Calibri" panose="020F0502020204030204"/>
              </a:rPr>
              <a:t>ARQUIVO REFERÊNCIA</a:t>
            </a: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434343"/>
                </a:solidFill>
                <a:latin typeface="Open Sans" panose="020B0604020202020204" charset="0"/>
                <a:ea typeface="Open Sans" panose="020B0604020202020204" charset="0"/>
                <a:cs typeface="Open Sans" panose="020B0604020202020204" charset="0"/>
              </a:rPr>
              <a:t>Design da </a:t>
            </a:r>
            <a:r>
              <a:rPr lang="en-US" dirty="0" err="1">
                <a:solidFill>
                  <a:srgbClr val="434343"/>
                </a:solidFill>
                <a:latin typeface="Open Sans" panose="020B0604020202020204" charset="0"/>
                <a:ea typeface="Open Sans" panose="020B0604020202020204" charset="0"/>
                <a:cs typeface="Open Sans" panose="020B0604020202020204" charset="0"/>
              </a:rPr>
              <a:t>Informação</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 </a:t>
            </a:r>
            <a:r>
              <a:rPr lang="en-US" sz="1100" dirty="0">
                <a:solidFill>
                  <a:srgbClr val="6ADBD9"/>
                </a:solidFill>
                <a:latin typeface="Open Sans" panose="020B0604020202020204" charset="0"/>
                <a:ea typeface="Open Sans" panose="020B0604020202020204" charset="0"/>
                <a:cs typeface="Open Sans" panose="020B0604020202020204" charset="0"/>
              </a:rPr>
              <a:t>COMUNICAÇÃO VISUAL </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r>
              <a:rPr lang="en-US" sz="1100" dirty="0">
                <a:solidFill>
                  <a:srgbClr val="434343"/>
                </a:solidFill>
                <a:latin typeface="Open Sans" panose="020B0604020202020204" charset="0"/>
                <a:ea typeface="Open Sans" panose="020B0604020202020204" charset="0"/>
                <a:cs typeface="Open Sans" panose="020B0604020202020204" charset="0"/>
              </a:rPr>
              <a:t>TABELAS E</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IMAGENS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15" name="Retângulo 14">
            <a:extLst>
              <a:ext uri="{FF2B5EF4-FFF2-40B4-BE49-F238E27FC236}">
                <a16:creationId xmlns:a16="http://schemas.microsoft.com/office/drawing/2014/main" id="{166E6487-3A4F-4717-B203-DDF509DA3B3A}"/>
              </a:ext>
            </a:extLst>
          </p:cNvPr>
          <p:cNvSpPr/>
          <p:nvPr/>
        </p:nvSpPr>
        <p:spPr>
          <a:xfrm>
            <a:off x="0" y="1421382"/>
            <a:ext cx="11166764"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tângulo 2">
            <a:extLst>
              <a:ext uri="{FF2B5EF4-FFF2-40B4-BE49-F238E27FC236}">
                <a16:creationId xmlns:a16="http://schemas.microsoft.com/office/drawing/2014/main" id="{897C2B5D-B401-4BBD-8CB9-D289DC6D38B5}"/>
              </a:ext>
            </a:extLst>
          </p:cNvPr>
          <p:cNvSpPr/>
          <p:nvPr/>
        </p:nvSpPr>
        <p:spPr>
          <a:xfrm>
            <a:off x="536306" y="1639130"/>
            <a:ext cx="9092601" cy="738664"/>
          </a:xfrm>
          <a:prstGeom prst="rect">
            <a:avLst/>
          </a:prstGeom>
        </p:spPr>
        <p:txBody>
          <a:bodyPr wrap="square">
            <a:spAutoFit/>
          </a:bodyPr>
          <a:lstStyle/>
          <a:p>
            <a:r>
              <a:rPr lang="pt-BR" sz="1400" dirty="0">
                <a:solidFill>
                  <a:srgbClr val="434343"/>
                </a:solidFill>
                <a:latin typeface="Open Sans" panose="020B0604020202020204"/>
              </a:rPr>
              <a:t>Uma pesquisa realizada no ano de 2016 no Brasil relatou que 44% da população brasileira não gosta de ler e a primeira razão apresentada pelos leitores como obstáculo para o aumento da leitura é a falta de tempo (43%). </a:t>
            </a:r>
          </a:p>
          <a:p>
            <a:endParaRPr lang="pt-BR" sz="1400" dirty="0">
              <a:solidFill>
                <a:srgbClr val="434343"/>
              </a:solidFill>
              <a:latin typeface="Open Sans" panose="020B0604020202020204"/>
            </a:endParaRPr>
          </a:p>
        </p:txBody>
      </p:sp>
      <p:sp>
        <p:nvSpPr>
          <p:cNvPr id="4" name="Retângulo 3">
            <a:extLst>
              <a:ext uri="{FF2B5EF4-FFF2-40B4-BE49-F238E27FC236}">
                <a16:creationId xmlns:a16="http://schemas.microsoft.com/office/drawing/2014/main" id="{CB2DD8A5-E5E4-4258-AC8D-FF11C4146A11}"/>
              </a:ext>
            </a:extLst>
          </p:cNvPr>
          <p:cNvSpPr/>
          <p:nvPr/>
        </p:nvSpPr>
        <p:spPr>
          <a:xfrm>
            <a:off x="536305" y="3366452"/>
            <a:ext cx="10295259" cy="307777"/>
          </a:xfrm>
          <a:prstGeom prst="rect">
            <a:avLst/>
          </a:prstGeom>
        </p:spPr>
        <p:txBody>
          <a:bodyPr wrap="square">
            <a:spAutoFit/>
          </a:bodyPr>
          <a:lstStyle/>
          <a:p>
            <a:r>
              <a:rPr lang="pt-BR" sz="1400" dirty="0">
                <a:solidFill>
                  <a:srgbClr val="434343"/>
                </a:solidFill>
                <a:latin typeface="Open Sans" panose="020B0604020202020204"/>
              </a:rPr>
              <a:t>Aumente seu </a:t>
            </a:r>
            <a:r>
              <a:rPr lang="pt-BR" sz="1400" b="1" dirty="0">
                <a:solidFill>
                  <a:srgbClr val="434343"/>
                </a:solidFill>
                <a:latin typeface="Open Sans" panose="020B0604020202020204"/>
              </a:rPr>
              <a:t>poder de comunicação </a:t>
            </a:r>
            <a:r>
              <a:rPr lang="pt-BR" sz="1400" dirty="0">
                <a:solidFill>
                  <a:srgbClr val="434343"/>
                </a:solidFill>
                <a:latin typeface="Open Sans" panose="020B0604020202020204"/>
              </a:rPr>
              <a:t>utilizando </a:t>
            </a:r>
            <a:r>
              <a:rPr lang="pt-BR" sz="1400" b="1" dirty="0">
                <a:solidFill>
                  <a:srgbClr val="434343"/>
                </a:solidFill>
                <a:latin typeface="Open Sans" panose="020B0604020202020204"/>
              </a:rPr>
              <a:t>aspectos visuais</a:t>
            </a:r>
          </a:p>
        </p:txBody>
      </p:sp>
      <p:sp>
        <p:nvSpPr>
          <p:cNvPr id="7" name="Retângulo 6">
            <a:extLst>
              <a:ext uri="{FF2B5EF4-FFF2-40B4-BE49-F238E27FC236}">
                <a16:creationId xmlns:a16="http://schemas.microsoft.com/office/drawing/2014/main" id="{75D5BE7A-DC50-43F4-934F-09BE39A4B450}"/>
              </a:ext>
            </a:extLst>
          </p:cNvPr>
          <p:cNvSpPr/>
          <p:nvPr/>
        </p:nvSpPr>
        <p:spPr>
          <a:xfrm>
            <a:off x="536305" y="2442405"/>
            <a:ext cx="10070601" cy="246221"/>
          </a:xfrm>
          <a:prstGeom prst="rect">
            <a:avLst/>
          </a:prstGeom>
        </p:spPr>
        <p:txBody>
          <a:bodyPr wrap="square">
            <a:spAutoFit/>
          </a:bodyPr>
          <a:lstStyle/>
          <a:p>
            <a:r>
              <a:rPr lang="pt-BR" sz="1000" dirty="0">
                <a:solidFill>
                  <a:srgbClr val="525252"/>
                </a:solidFill>
                <a:latin typeface="open sans" panose="020B0604020202020204"/>
              </a:rPr>
              <a:t>Fonte : O livro </a:t>
            </a:r>
            <a:r>
              <a:rPr lang="pt-BR" sz="1000" i="1" dirty="0">
                <a:solidFill>
                  <a:srgbClr val="525252"/>
                </a:solidFill>
                <a:latin typeface="open sans" panose="020B0604020202020204"/>
              </a:rPr>
              <a:t>Retratos da Leitura no Brasil</a:t>
            </a:r>
            <a:r>
              <a:rPr lang="pt-BR" sz="1000" dirty="0">
                <a:solidFill>
                  <a:srgbClr val="525252"/>
                </a:solidFill>
                <a:latin typeface="open sans" panose="020B0604020202020204"/>
              </a:rPr>
              <a:t> é o maior e mais completo estudo sobre o comportamento leitor dos brasileiros.</a:t>
            </a:r>
            <a:endParaRPr lang="pt-BR" sz="1000" dirty="0"/>
          </a:p>
        </p:txBody>
      </p:sp>
      <p:grpSp>
        <p:nvGrpSpPr>
          <p:cNvPr id="29" name="Agrupar 28">
            <a:extLst>
              <a:ext uri="{FF2B5EF4-FFF2-40B4-BE49-F238E27FC236}">
                <a16:creationId xmlns:a16="http://schemas.microsoft.com/office/drawing/2014/main" id="{1401DCB1-2643-4126-9284-8AC9892443E7}"/>
              </a:ext>
            </a:extLst>
          </p:cNvPr>
          <p:cNvGrpSpPr/>
          <p:nvPr/>
        </p:nvGrpSpPr>
        <p:grpSpPr>
          <a:xfrm>
            <a:off x="566388" y="4081532"/>
            <a:ext cx="1330769" cy="1475894"/>
            <a:chOff x="412305" y="3924045"/>
            <a:chExt cx="1330769" cy="1475894"/>
          </a:xfrm>
        </p:grpSpPr>
        <p:pic>
          <p:nvPicPr>
            <p:cNvPr id="8" name="Imagem 7">
              <a:extLst>
                <a:ext uri="{FF2B5EF4-FFF2-40B4-BE49-F238E27FC236}">
                  <a16:creationId xmlns:a16="http://schemas.microsoft.com/office/drawing/2014/main" id="{CAA5A27C-7A17-421D-A343-EF14BD96C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04" y="3924045"/>
              <a:ext cx="1065600" cy="1065600"/>
            </a:xfrm>
            <a:prstGeom prst="ellipse">
              <a:avLst/>
            </a:prstGeom>
          </p:spPr>
        </p:pic>
        <p:sp>
          <p:nvSpPr>
            <p:cNvPr id="23" name="Retângulo 22">
              <a:extLst>
                <a:ext uri="{FF2B5EF4-FFF2-40B4-BE49-F238E27FC236}">
                  <a16:creationId xmlns:a16="http://schemas.microsoft.com/office/drawing/2014/main" id="{A17544E7-C656-4CA8-A17A-DD368274455F}"/>
                </a:ext>
              </a:extLst>
            </p:cNvPr>
            <p:cNvSpPr/>
            <p:nvPr/>
          </p:nvSpPr>
          <p:spPr>
            <a:xfrm>
              <a:off x="412305" y="5092162"/>
              <a:ext cx="1330769" cy="307777"/>
            </a:xfrm>
            <a:prstGeom prst="rect">
              <a:avLst/>
            </a:prstGeom>
          </p:spPr>
          <p:txBody>
            <a:bodyPr wrap="square">
              <a:spAutoFit/>
            </a:bodyPr>
            <a:lstStyle/>
            <a:p>
              <a:pPr algn="ctr"/>
              <a:r>
                <a:rPr lang="pt-BR" sz="1400" b="1" dirty="0">
                  <a:solidFill>
                    <a:srgbClr val="434343"/>
                  </a:solidFill>
                  <a:latin typeface="Open Sans" panose="020B0604020202020204"/>
                </a:rPr>
                <a:t>Tabelas</a:t>
              </a:r>
              <a:endParaRPr lang="pt-BR" sz="1400" b="1" dirty="0"/>
            </a:p>
          </p:txBody>
        </p:sp>
      </p:grpSp>
      <p:grpSp>
        <p:nvGrpSpPr>
          <p:cNvPr id="30" name="Agrupar 29">
            <a:extLst>
              <a:ext uri="{FF2B5EF4-FFF2-40B4-BE49-F238E27FC236}">
                <a16:creationId xmlns:a16="http://schemas.microsoft.com/office/drawing/2014/main" id="{54949BBD-1477-4B26-B4E5-1A67D1AE537E}"/>
              </a:ext>
            </a:extLst>
          </p:cNvPr>
          <p:cNvGrpSpPr/>
          <p:nvPr/>
        </p:nvGrpSpPr>
        <p:grpSpPr>
          <a:xfrm>
            <a:off x="2849764" y="4081532"/>
            <a:ext cx="1330769" cy="1475894"/>
            <a:chOff x="2743330" y="3924045"/>
            <a:chExt cx="1330769" cy="1475894"/>
          </a:xfrm>
        </p:grpSpPr>
        <p:pic>
          <p:nvPicPr>
            <p:cNvPr id="10" name="Imagem 9">
              <a:extLst>
                <a:ext uri="{FF2B5EF4-FFF2-40B4-BE49-F238E27FC236}">
                  <a16:creationId xmlns:a16="http://schemas.microsoft.com/office/drawing/2014/main" id="{C4B8E13D-D5C7-4FCA-86A8-7BE6D39C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719" y="3924045"/>
              <a:ext cx="1065600" cy="1065600"/>
            </a:xfrm>
            <a:prstGeom prst="ellipse">
              <a:avLst/>
            </a:prstGeom>
          </p:spPr>
        </p:pic>
        <p:sp>
          <p:nvSpPr>
            <p:cNvPr id="27" name="Retângulo 26">
              <a:extLst>
                <a:ext uri="{FF2B5EF4-FFF2-40B4-BE49-F238E27FC236}">
                  <a16:creationId xmlns:a16="http://schemas.microsoft.com/office/drawing/2014/main" id="{A3544315-8B35-4AB9-8706-C49AFA21F31F}"/>
                </a:ext>
              </a:extLst>
            </p:cNvPr>
            <p:cNvSpPr/>
            <p:nvPr/>
          </p:nvSpPr>
          <p:spPr>
            <a:xfrm>
              <a:off x="2743330" y="5092162"/>
              <a:ext cx="1330769" cy="307777"/>
            </a:xfrm>
            <a:prstGeom prst="rect">
              <a:avLst/>
            </a:prstGeom>
          </p:spPr>
          <p:txBody>
            <a:bodyPr wrap="square">
              <a:spAutoFit/>
            </a:bodyPr>
            <a:lstStyle/>
            <a:p>
              <a:pPr algn="ctr"/>
              <a:r>
                <a:rPr lang="pt-BR" sz="1400" b="1" dirty="0">
                  <a:solidFill>
                    <a:srgbClr val="434343"/>
                  </a:solidFill>
                  <a:latin typeface="Open Sans" panose="020B0604020202020204"/>
                </a:rPr>
                <a:t>Gráficos</a:t>
              </a:r>
              <a:endParaRPr lang="pt-BR" sz="1400" b="1" dirty="0"/>
            </a:p>
          </p:txBody>
        </p:sp>
      </p:grpSp>
      <p:grpSp>
        <p:nvGrpSpPr>
          <p:cNvPr id="32" name="Agrupar 31">
            <a:extLst>
              <a:ext uri="{FF2B5EF4-FFF2-40B4-BE49-F238E27FC236}">
                <a16:creationId xmlns:a16="http://schemas.microsoft.com/office/drawing/2014/main" id="{1CC2A7A7-2B10-4104-B319-6ED3E53A9557}"/>
              </a:ext>
            </a:extLst>
          </p:cNvPr>
          <p:cNvGrpSpPr/>
          <p:nvPr/>
        </p:nvGrpSpPr>
        <p:grpSpPr>
          <a:xfrm>
            <a:off x="7151347" y="4081532"/>
            <a:ext cx="1065600" cy="1475894"/>
            <a:chOff x="7458549" y="3924045"/>
            <a:chExt cx="1065600" cy="1475894"/>
          </a:xfrm>
        </p:grpSpPr>
        <p:pic>
          <p:nvPicPr>
            <p:cNvPr id="14" name="Imagem 13">
              <a:extLst>
                <a:ext uri="{FF2B5EF4-FFF2-40B4-BE49-F238E27FC236}">
                  <a16:creationId xmlns:a16="http://schemas.microsoft.com/office/drawing/2014/main" id="{EA0800E5-92CF-47FD-815F-D324DE7FD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549" y="3924045"/>
              <a:ext cx="1065600" cy="1065600"/>
            </a:xfrm>
            <a:prstGeom prst="ellipse">
              <a:avLst/>
            </a:prstGeom>
          </p:spPr>
        </p:pic>
        <p:sp>
          <p:nvSpPr>
            <p:cNvPr id="24" name="Retângulo 23">
              <a:extLst>
                <a:ext uri="{FF2B5EF4-FFF2-40B4-BE49-F238E27FC236}">
                  <a16:creationId xmlns:a16="http://schemas.microsoft.com/office/drawing/2014/main" id="{61B2045A-9ECE-4C79-A7F1-58D78A0DC0CF}"/>
                </a:ext>
              </a:extLst>
            </p:cNvPr>
            <p:cNvSpPr/>
            <p:nvPr/>
          </p:nvSpPr>
          <p:spPr>
            <a:xfrm>
              <a:off x="7645556" y="5092162"/>
              <a:ext cx="721672" cy="307777"/>
            </a:xfrm>
            <a:prstGeom prst="rect">
              <a:avLst/>
            </a:prstGeom>
          </p:spPr>
          <p:txBody>
            <a:bodyPr wrap="none">
              <a:spAutoFit/>
            </a:bodyPr>
            <a:lstStyle/>
            <a:p>
              <a:pPr algn="ctr"/>
              <a:r>
                <a:rPr lang="pt-BR" sz="1400" b="1" dirty="0">
                  <a:solidFill>
                    <a:srgbClr val="434343"/>
                  </a:solidFill>
                  <a:latin typeface="Open Sans" panose="020B0604020202020204"/>
                </a:rPr>
                <a:t>Ícones</a:t>
              </a:r>
              <a:endParaRPr lang="pt-BR" sz="1400" b="1" dirty="0"/>
            </a:p>
          </p:txBody>
        </p:sp>
      </p:grpSp>
      <p:grpSp>
        <p:nvGrpSpPr>
          <p:cNvPr id="31" name="Agrupar 30">
            <a:extLst>
              <a:ext uri="{FF2B5EF4-FFF2-40B4-BE49-F238E27FC236}">
                <a16:creationId xmlns:a16="http://schemas.microsoft.com/office/drawing/2014/main" id="{538F6EAB-3BA3-4505-83B7-CA154FDDC3CA}"/>
              </a:ext>
            </a:extLst>
          </p:cNvPr>
          <p:cNvGrpSpPr/>
          <p:nvPr/>
        </p:nvGrpSpPr>
        <p:grpSpPr>
          <a:xfrm>
            <a:off x="5133140" y="4081532"/>
            <a:ext cx="1065600" cy="1475894"/>
            <a:chOff x="5151134" y="3924045"/>
            <a:chExt cx="1065600" cy="1475894"/>
          </a:xfrm>
        </p:grpSpPr>
        <p:pic>
          <p:nvPicPr>
            <p:cNvPr id="12" name="Imagem 11">
              <a:extLst>
                <a:ext uri="{FF2B5EF4-FFF2-40B4-BE49-F238E27FC236}">
                  <a16:creationId xmlns:a16="http://schemas.microsoft.com/office/drawing/2014/main" id="{2951BF08-1B8E-4BFE-9073-EF1C852DF4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134" y="3924045"/>
              <a:ext cx="1065600" cy="1065600"/>
            </a:xfrm>
            <a:prstGeom prst="ellipse">
              <a:avLst/>
            </a:prstGeom>
          </p:spPr>
        </p:pic>
        <p:sp>
          <p:nvSpPr>
            <p:cNvPr id="25" name="Retângulo 24">
              <a:extLst>
                <a:ext uri="{FF2B5EF4-FFF2-40B4-BE49-F238E27FC236}">
                  <a16:creationId xmlns:a16="http://schemas.microsoft.com/office/drawing/2014/main" id="{B376DB1B-9838-4465-B92E-584C84C39D69}"/>
                </a:ext>
              </a:extLst>
            </p:cNvPr>
            <p:cNvSpPr/>
            <p:nvPr/>
          </p:nvSpPr>
          <p:spPr>
            <a:xfrm>
              <a:off x="5375674" y="5092162"/>
              <a:ext cx="644022" cy="307777"/>
            </a:xfrm>
            <a:prstGeom prst="rect">
              <a:avLst/>
            </a:prstGeom>
          </p:spPr>
          <p:txBody>
            <a:bodyPr wrap="none">
              <a:spAutoFit/>
            </a:bodyPr>
            <a:lstStyle/>
            <a:p>
              <a:pPr algn="ctr"/>
              <a:r>
                <a:rPr lang="pt-BR" sz="1400" b="1" dirty="0">
                  <a:solidFill>
                    <a:srgbClr val="434343"/>
                  </a:solidFill>
                  <a:latin typeface="Open Sans" panose="020B0604020202020204"/>
                </a:rPr>
                <a:t>Fotos</a:t>
              </a:r>
              <a:endParaRPr lang="pt-BR" sz="1400" b="1" dirty="0"/>
            </a:p>
          </p:txBody>
        </p:sp>
      </p:grpSp>
      <p:grpSp>
        <p:nvGrpSpPr>
          <p:cNvPr id="33" name="Agrupar 32">
            <a:extLst>
              <a:ext uri="{FF2B5EF4-FFF2-40B4-BE49-F238E27FC236}">
                <a16:creationId xmlns:a16="http://schemas.microsoft.com/office/drawing/2014/main" id="{183DECB6-6BF5-49C2-ABB1-6E84E544E89D}"/>
              </a:ext>
            </a:extLst>
          </p:cNvPr>
          <p:cNvGrpSpPr/>
          <p:nvPr/>
        </p:nvGrpSpPr>
        <p:grpSpPr>
          <a:xfrm>
            <a:off x="9169554" y="4081532"/>
            <a:ext cx="1086354" cy="1475894"/>
            <a:chOff x="9765963" y="3924045"/>
            <a:chExt cx="1086354" cy="1475894"/>
          </a:xfrm>
        </p:grpSpPr>
        <p:pic>
          <p:nvPicPr>
            <p:cNvPr id="18" name="Imagem 17">
              <a:extLst>
                <a:ext uri="{FF2B5EF4-FFF2-40B4-BE49-F238E27FC236}">
                  <a16:creationId xmlns:a16="http://schemas.microsoft.com/office/drawing/2014/main" id="{FB0783A1-BAF9-4745-8181-BBD41241C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5963" y="3924045"/>
              <a:ext cx="1065600" cy="1065600"/>
            </a:xfrm>
            <a:prstGeom prst="ellipse">
              <a:avLst/>
            </a:prstGeom>
          </p:spPr>
        </p:pic>
        <p:sp>
          <p:nvSpPr>
            <p:cNvPr id="28" name="Retângulo 27">
              <a:extLst>
                <a:ext uri="{FF2B5EF4-FFF2-40B4-BE49-F238E27FC236}">
                  <a16:creationId xmlns:a16="http://schemas.microsoft.com/office/drawing/2014/main" id="{73CCC7B7-F535-4AAD-BA44-9D40561A3B10}"/>
                </a:ext>
              </a:extLst>
            </p:cNvPr>
            <p:cNvSpPr/>
            <p:nvPr/>
          </p:nvSpPr>
          <p:spPr>
            <a:xfrm>
              <a:off x="9856532" y="5092162"/>
              <a:ext cx="995785" cy="307777"/>
            </a:xfrm>
            <a:prstGeom prst="rect">
              <a:avLst/>
            </a:prstGeom>
          </p:spPr>
          <p:txBody>
            <a:bodyPr wrap="none">
              <a:spAutoFit/>
            </a:bodyPr>
            <a:lstStyle/>
            <a:p>
              <a:pPr algn="ctr"/>
              <a:r>
                <a:rPr lang="pt-BR" sz="1400" b="1" dirty="0">
                  <a:solidFill>
                    <a:srgbClr val="434343"/>
                  </a:solidFill>
                  <a:latin typeface="Open Sans" panose="020B0604020202020204"/>
                </a:rPr>
                <a:t>Desenhos</a:t>
              </a:r>
              <a:endParaRPr lang="pt-BR" sz="1400" b="1" dirty="0"/>
            </a:p>
          </p:txBody>
        </p:sp>
      </p:grpSp>
    </p:spTree>
    <p:extLst>
      <p:ext uri="{BB962C8B-B14F-4D97-AF65-F5344CB8AC3E}">
        <p14:creationId xmlns:p14="http://schemas.microsoft.com/office/powerpoint/2010/main" val="347137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434343"/>
                </a:solidFill>
                <a:latin typeface="Open Sans" panose="020B0604020202020204" charset="0"/>
                <a:ea typeface="Open Sans" panose="020B0604020202020204" charset="0"/>
                <a:cs typeface="Open Sans" panose="020B0604020202020204" charset="0"/>
              </a:rPr>
              <a:t>Mindset</a:t>
            </a:r>
            <a:endParaRPr kumimoji="0" lang="en-US" sz="2400" b="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TABELAS E IMAGENS</a:t>
            </a:r>
          </a:p>
        </p:txBody>
      </p:sp>
      <p:sp>
        <p:nvSpPr>
          <p:cNvPr id="2" name="Retângulo 1">
            <a:extLst>
              <a:ext uri="{FF2B5EF4-FFF2-40B4-BE49-F238E27FC236}">
                <a16:creationId xmlns:a16="http://schemas.microsoft.com/office/drawing/2014/main" id="{5AD065F4-35AD-43B0-B658-DB33DBE310FC}"/>
              </a:ext>
            </a:extLst>
          </p:cNvPr>
          <p:cNvSpPr/>
          <p:nvPr/>
        </p:nvSpPr>
        <p:spPr>
          <a:xfrm>
            <a:off x="176514" y="1185224"/>
            <a:ext cx="10490704" cy="523220"/>
          </a:xfrm>
          <a:prstGeom prst="rect">
            <a:avLst/>
          </a:prstGeom>
        </p:spPr>
        <p:txBody>
          <a:bodyPr wrap="square">
            <a:spAutoFit/>
          </a:bodyPr>
          <a:lstStyle/>
          <a:p>
            <a:r>
              <a:rPr lang="pt-BR" sz="1400" dirty="0">
                <a:solidFill>
                  <a:srgbClr val="434343"/>
                </a:solidFill>
                <a:latin typeface="Open Sans" panose="020B0604020202020204" charset="0"/>
              </a:rPr>
              <a:t>A transmissão de ideias por meio recursos visuais está relacionado com seu </a:t>
            </a:r>
            <a:r>
              <a:rPr lang="pt-BR" sz="1400" b="1" dirty="0">
                <a:solidFill>
                  <a:srgbClr val="434343"/>
                </a:solidFill>
                <a:latin typeface="Open Sans" panose="020B0604020202020204" charset="0"/>
              </a:rPr>
              <a:t>poder de comunicação </a:t>
            </a:r>
            <a:r>
              <a:rPr lang="pt-BR" sz="1400" dirty="0">
                <a:solidFill>
                  <a:srgbClr val="434343"/>
                </a:solidFill>
                <a:latin typeface="Open Sans" panose="020B0604020202020204" charset="0"/>
              </a:rPr>
              <a:t>ou com a </a:t>
            </a:r>
            <a:r>
              <a:rPr lang="pt-BR" sz="1400" b="1" dirty="0">
                <a:solidFill>
                  <a:srgbClr val="434343"/>
                </a:solidFill>
                <a:latin typeface="Open Sans" panose="020B0604020202020204" charset="0"/>
              </a:rPr>
              <a:t>facilidade de encantar seu público </a:t>
            </a:r>
            <a:r>
              <a:rPr lang="pt-BR" sz="1400" dirty="0">
                <a:solidFill>
                  <a:srgbClr val="434343"/>
                </a:solidFill>
                <a:latin typeface="Open Sans" panose="020B0604020202020204" charset="0"/>
              </a:rPr>
              <a:t>a compreender uma determinada ideia só de </a:t>
            </a:r>
            <a:r>
              <a:rPr lang="pt-BR" sz="1400" b="1" dirty="0">
                <a:solidFill>
                  <a:srgbClr val="434343"/>
                </a:solidFill>
                <a:latin typeface="Open Sans" panose="020B0604020202020204" charset="0"/>
              </a:rPr>
              <a:t>“bater o olho”</a:t>
            </a:r>
            <a:r>
              <a:rPr lang="pt-BR" sz="1400" dirty="0">
                <a:solidFill>
                  <a:srgbClr val="434343"/>
                </a:solidFill>
                <a:latin typeface="Open Sans" panose="020B0604020202020204" charset="0"/>
              </a:rPr>
              <a:t>.</a:t>
            </a:r>
          </a:p>
        </p:txBody>
      </p:sp>
      <p:pic>
        <p:nvPicPr>
          <p:cNvPr id="8196" name="Picture 4" descr="Green Cactus Plants on Pots">
            <a:extLst>
              <a:ext uri="{FF2B5EF4-FFF2-40B4-BE49-F238E27FC236}">
                <a16:creationId xmlns:a16="http://schemas.microsoft.com/office/drawing/2014/main" id="{65A4C858-29BE-4D8B-9B8E-88A5708CDA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83" b="7483"/>
          <a:stretch/>
        </p:blipFill>
        <p:spPr bwMode="auto">
          <a:xfrm>
            <a:off x="4600800" y="27141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ilhouette of Person Holding Glass Mason Jar">
            <a:extLst>
              <a:ext uri="{FF2B5EF4-FFF2-40B4-BE49-F238E27FC236}">
                <a16:creationId xmlns:a16="http://schemas.microsoft.com/office/drawing/2014/main" id="{341CDA27-4354-4F5E-A307-B895F1E0EC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7" b="16667"/>
          <a:stretch/>
        </p:blipFill>
        <p:spPr bwMode="auto">
          <a:xfrm>
            <a:off x="7301347" y="27141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rop unrecognizable person showing round colorful lenses">
            <a:extLst>
              <a:ext uri="{FF2B5EF4-FFF2-40B4-BE49-F238E27FC236}">
                <a16:creationId xmlns:a16="http://schemas.microsoft.com/office/drawing/2014/main" id="{631FDE20-8630-42FF-8272-C333C21D16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67" b="16667"/>
          <a:stretch/>
        </p:blipFill>
        <p:spPr bwMode="auto">
          <a:xfrm>
            <a:off x="1821872" y="269943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a:extLst>
              <a:ext uri="{FF2B5EF4-FFF2-40B4-BE49-F238E27FC236}">
                <a16:creationId xmlns:a16="http://schemas.microsoft.com/office/drawing/2014/main" id="{304D72E9-87E3-4843-B742-AEB1148D2E6C}"/>
              </a:ext>
            </a:extLst>
          </p:cNvPr>
          <p:cNvSpPr/>
          <p:nvPr/>
        </p:nvSpPr>
        <p:spPr>
          <a:xfrm>
            <a:off x="1821872" y="4499438"/>
            <a:ext cx="1800000" cy="72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BR" sz="1200" dirty="0">
                <a:solidFill>
                  <a:srgbClr val="434343"/>
                </a:solidFill>
                <a:latin typeface="Open Sans" panose="020B0604020202020204" charset="0"/>
                <a:ea typeface="Open Sans" panose="020B0604020202020204" charset="0"/>
                <a:cs typeface="Open Sans" panose="020B0604020202020204" charset="0"/>
              </a:rPr>
              <a:t>Traduzir algo complexo em algo simples de se entender</a:t>
            </a:r>
            <a:endParaRPr kumimoji="0" lang="pt-BR" sz="1200" b="0" i="0"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17">
            <a:extLst>
              <a:ext uri="{FF2B5EF4-FFF2-40B4-BE49-F238E27FC236}">
                <a16:creationId xmlns:a16="http://schemas.microsoft.com/office/drawing/2014/main" id="{24D319D8-9935-4B65-98EE-F505870C7C26}"/>
              </a:ext>
            </a:extLst>
          </p:cNvPr>
          <p:cNvSpPr/>
          <p:nvPr/>
        </p:nvSpPr>
        <p:spPr>
          <a:xfrm>
            <a:off x="4600800" y="4514176"/>
            <a:ext cx="1800000" cy="72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BR" sz="1200" i="1" dirty="0" err="1">
                <a:solidFill>
                  <a:srgbClr val="434343"/>
                </a:solidFill>
                <a:latin typeface="Open Sans" panose="020B0604020202020204" charset="0"/>
                <a:ea typeface="Open Sans" panose="020B0604020202020204" charset="0"/>
                <a:cs typeface="Open Sans" panose="020B0604020202020204" charset="0"/>
              </a:rPr>
              <a:t>Storytelling</a:t>
            </a:r>
            <a:r>
              <a:rPr lang="pt-BR" sz="1200" dirty="0">
                <a:solidFill>
                  <a:srgbClr val="434343"/>
                </a:solidFill>
                <a:latin typeface="Open Sans" panose="020B0604020202020204" charset="0"/>
                <a:ea typeface="Open Sans" panose="020B0604020202020204" charset="0"/>
                <a:cs typeface="Open Sans" panose="020B0604020202020204" charset="0"/>
              </a:rPr>
              <a:t> e análises bem organizadas para imediato entendimento</a:t>
            </a:r>
            <a:endParaRPr kumimoji="0" lang="pt-BR" sz="1200" b="0" i="0"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A1731801-27DD-438D-81D6-0BEE70B4B983}"/>
              </a:ext>
            </a:extLst>
          </p:cNvPr>
          <p:cNvSpPr/>
          <p:nvPr/>
        </p:nvSpPr>
        <p:spPr>
          <a:xfrm>
            <a:off x="7301347" y="4514176"/>
            <a:ext cx="1800000" cy="72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BR" sz="1200" dirty="0">
                <a:solidFill>
                  <a:srgbClr val="434343"/>
                </a:solidFill>
                <a:latin typeface="Open Sans" panose="020B0604020202020204" charset="0"/>
                <a:ea typeface="Open Sans" panose="020B0604020202020204" charset="0"/>
                <a:cs typeface="Open Sans" panose="020B0604020202020204" charset="0"/>
              </a:rPr>
              <a:t>Resultado final deve ser visualmente agradável e despertar interesse</a:t>
            </a:r>
            <a:endParaRPr kumimoji="0" lang="pt-BR" sz="1200" b="0" i="0"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tângulo 20">
            <a:extLst>
              <a:ext uri="{FF2B5EF4-FFF2-40B4-BE49-F238E27FC236}">
                <a16:creationId xmlns:a16="http://schemas.microsoft.com/office/drawing/2014/main" id="{10109734-8B56-4CD9-A506-9590F209F1F1}"/>
              </a:ext>
            </a:extLst>
          </p:cNvPr>
          <p:cNvSpPr/>
          <p:nvPr/>
        </p:nvSpPr>
        <p:spPr>
          <a:xfrm>
            <a:off x="1922485" y="2397909"/>
            <a:ext cx="1598774" cy="307777"/>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Simplicidade</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Retângulo 21">
            <a:extLst>
              <a:ext uri="{FF2B5EF4-FFF2-40B4-BE49-F238E27FC236}">
                <a16:creationId xmlns:a16="http://schemas.microsoft.com/office/drawing/2014/main" id="{104C0DDE-A6D0-47B0-8D97-E138DC157928}"/>
              </a:ext>
            </a:extLst>
          </p:cNvPr>
          <p:cNvSpPr/>
          <p:nvPr/>
        </p:nvSpPr>
        <p:spPr>
          <a:xfrm>
            <a:off x="4701413" y="2397909"/>
            <a:ext cx="1598774" cy="307777"/>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pt-BR" sz="1400" b="1" dirty="0">
                <a:solidFill>
                  <a:srgbClr val="434343"/>
                </a:solidFill>
                <a:latin typeface="Open Sans" panose="020B0604020202020204" charset="0"/>
                <a:ea typeface="Open Sans" panose="020B0604020202020204" charset="0"/>
                <a:cs typeface="Open Sans" panose="020B0604020202020204" charset="0"/>
              </a:rPr>
              <a:t>Ordem</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Retângulo 22">
            <a:extLst>
              <a:ext uri="{FF2B5EF4-FFF2-40B4-BE49-F238E27FC236}">
                <a16:creationId xmlns:a16="http://schemas.microsoft.com/office/drawing/2014/main" id="{530988D7-4425-4AF3-9410-51E607CA99BB}"/>
              </a:ext>
            </a:extLst>
          </p:cNvPr>
          <p:cNvSpPr/>
          <p:nvPr/>
        </p:nvSpPr>
        <p:spPr>
          <a:xfrm>
            <a:off x="7379728" y="2397909"/>
            <a:ext cx="1598774" cy="307777"/>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pt-BR" sz="1400" b="1" dirty="0">
                <a:solidFill>
                  <a:srgbClr val="434343"/>
                </a:solidFill>
                <a:latin typeface="Open Sans" panose="020B0604020202020204" charset="0"/>
                <a:ea typeface="Open Sans" panose="020B0604020202020204" charset="0"/>
                <a:cs typeface="Open Sans" panose="020B0604020202020204" charset="0"/>
              </a:rPr>
              <a:t>Criatividade</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55462273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3439</TotalTime>
  <Words>3629</Words>
  <Application>Microsoft Office PowerPoint</Application>
  <PresentationFormat>Widescreen</PresentationFormat>
  <Paragraphs>523</Paragraphs>
  <Slides>49</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49</vt:i4>
      </vt:variant>
    </vt:vector>
  </HeadingPairs>
  <TitlesOfParts>
    <vt:vector size="56" baseType="lpstr">
      <vt:lpstr>Arial</vt:lpstr>
      <vt:lpstr>Calibri</vt:lpstr>
      <vt:lpstr>Calibri Light</vt:lpstr>
      <vt:lpstr>Open Sans</vt:lpstr>
      <vt:lpstr>Open Sans</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Patricia Pankratz</cp:lastModifiedBy>
  <cp:revision>440</cp:revision>
  <dcterms:created xsi:type="dcterms:W3CDTF">2020-04-08T18:00:12Z</dcterms:created>
  <dcterms:modified xsi:type="dcterms:W3CDTF">2022-07-20T20:01:04Z</dcterms:modified>
</cp:coreProperties>
</file>